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Lst>
  <p:notesMasterIdLst>
    <p:notesMasterId r:id="rId25"/>
  </p:notesMasterIdLst>
  <p:handoutMasterIdLst>
    <p:handoutMasterId r:id="rId26"/>
  </p:handoutMasterIdLst>
  <p:sldIdLst>
    <p:sldId id="259" r:id="rId2"/>
    <p:sldId id="319" r:id="rId3"/>
    <p:sldId id="320" r:id="rId4"/>
    <p:sldId id="340" r:id="rId5"/>
    <p:sldId id="322" r:id="rId6"/>
    <p:sldId id="323" r:id="rId7"/>
    <p:sldId id="324" r:id="rId8"/>
    <p:sldId id="325" r:id="rId9"/>
    <p:sldId id="326" r:id="rId10"/>
    <p:sldId id="327" r:id="rId11"/>
    <p:sldId id="341" r:id="rId12"/>
    <p:sldId id="329" r:id="rId13"/>
    <p:sldId id="342" r:id="rId14"/>
    <p:sldId id="343" r:id="rId15"/>
    <p:sldId id="344" r:id="rId16"/>
    <p:sldId id="345" r:id="rId17"/>
    <p:sldId id="346" r:id="rId18"/>
    <p:sldId id="333" r:id="rId19"/>
    <p:sldId id="335" r:id="rId20"/>
    <p:sldId id="334" r:id="rId21"/>
    <p:sldId id="348" r:id="rId22"/>
    <p:sldId id="318" r:id="rId23"/>
    <p:sldId id="347" r:id="rId2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94510" autoAdjust="0"/>
  </p:normalViewPr>
  <p:slideViewPr>
    <p:cSldViewPr>
      <p:cViewPr varScale="1">
        <p:scale>
          <a:sx n="103" d="100"/>
          <a:sy n="103" d="100"/>
        </p:scale>
        <p:origin x="23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47" d="100"/>
          <a:sy n="47" d="100"/>
        </p:scale>
        <p:origin x="-2694"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B94DF2-61EB-4B37-86EB-379743D6E867}" type="doc">
      <dgm:prSet loTypeId="urn:microsoft.com/office/officeart/2005/8/layout/StepDownProcess" loCatId="process" qsTypeId="urn:microsoft.com/office/officeart/2005/8/quickstyle/simple2" qsCatId="simple" csTypeId="urn:microsoft.com/office/officeart/2005/8/colors/colorful1#1" csCatId="colorful" phldr="1"/>
      <dgm:spPr/>
      <dgm:t>
        <a:bodyPr/>
        <a:lstStyle/>
        <a:p>
          <a:endParaRPr lang="es-ES"/>
        </a:p>
      </dgm:t>
    </dgm:pt>
    <dgm:pt modelId="{8F825F30-1F33-4B2D-9194-655DDF7BBAEC}">
      <dgm:prSet phldrT="[Texto]"/>
      <dgm:spPr/>
      <dgm:t>
        <a:bodyPr/>
        <a:lstStyle/>
        <a:p>
          <a:r>
            <a:rPr lang="es-ES" dirty="0"/>
            <a:t>Acoso</a:t>
          </a:r>
        </a:p>
      </dgm:t>
      <dgm:extLst/>
    </dgm:pt>
    <dgm:pt modelId="{74689D9A-4807-4211-B6D9-7A222D965DD5}" type="parTrans" cxnId="{7CF11607-298B-4A11-A94D-CDF4606BE392}">
      <dgm:prSet/>
      <dgm:spPr/>
      <dgm:t>
        <a:bodyPr/>
        <a:lstStyle/>
        <a:p>
          <a:endParaRPr lang="es-ES"/>
        </a:p>
      </dgm:t>
    </dgm:pt>
    <dgm:pt modelId="{108608B8-5455-431E-AAC2-5C783861AE93}" type="sibTrans" cxnId="{7CF11607-298B-4A11-A94D-CDF4606BE392}">
      <dgm:prSet/>
      <dgm:spPr/>
      <dgm:t>
        <a:bodyPr/>
        <a:lstStyle/>
        <a:p>
          <a:endParaRPr lang="es-ES"/>
        </a:p>
      </dgm:t>
    </dgm:pt>
    <dgm:pt modelId="{46894C2D-3DBF-4FFA-9F7C-C7D5E4DA987E}">
      <dgm:prSet phldrT="[Texto]" custT="1"/>
      <dgm:spPr/>
      <dgm:t>
        <a:bodyPr/>
        <a:lstStyle/>
        <a:p>
          <a:pPr algn="just"/>
          <a:r>
            <a:rPr lang="es-ES" sz="2000" dirty="0" smtClean="0"/>
            <a:t>Acción de </a:t>
          </a:r>
          <a:r>
            <a:rPr lang="es-ES" sz="2000" b="1" dirty="0" smtClean="0"/>
            <a:t>hostigar</a:t>
          </a:r>
          <a:r>
            <a:rPr lang="es-ES" sz="2000" dirty="0" smtClean="0"/>
            <a:t>, </a:t>
          </a:r>
          <a:r>
            <a:rPr lang="es-ES" sz="2000" b="1" dirty="0" smtClean="0"/>
            <a:t>perseguir</a:t>
          </a:r>
          <a:r>
            <a:rPr lang="es-ES" sz="2000" dirty="0" smtClean="0"/>
            <a:t> o </a:t>
          </a:r>
          <a:r>
            <a:rPr lang="es-ES" sz="2000" b="1" dirty="0" smtClean="0"/>
            <a:t>molestar</a:t>
          </a:r>
          <a:r>
            <a:rPr lang="es-ES" sz="2000" dirty="0" smtClean="0"/>
            <a:t> a otra persona. </a:t>
          </a:r>
          <a:endParaRPr lang="es-ES" sz="2000" dirty="0"/>
        </a:p>
      </dgm:t>
    </dgm:pt>
    <dgm:pt modelId="{C11036B2-EC99-44CA-A430-68256F3986F3}" type="parTrans" cxnId="{9CB6B4F9-6D44-4C43-A83A-E9C52AC5CA04}">
      <dgm:prSet/>
      <dgm:spPr/>
      <dgm:t>
        <a:bodyPr/>
        <a:lstStyle/>
        <a:p>
          <a:endParaRPr lang="es-ES"/>
        </a:p>
      </dgm:t>
    </dgm:pt>
    <dgm:pt modelId="{6A0A95E6-A4C7-4E1C-A1E9-3F5EBAA65A6A}" type="sibTrans" cxnId="{9CB6B4F9-6D44-4C43-A83A-E9C52AC5CA04}">
      <dgm:prSet/>
      <dgm:spPr/>
      <dgm:t>
        <a:bodyPr/>
        <a:lstStyle/>
        <a:p>
          <a:endParaRPr lang="es-ES"/>
        </a:p>
      </dgm:t>
    </dgm:pt>
    <dgm:pt modelId="{B628E9FB-01DC-4271-838F-712C84206B15}">
      <dgm:prSet phldrT="[Texto]"/>
      <dgm:spPr/>
      <dgm:t>
        <a:bodyPr/>
        <a:lstStyle/>
        <a:p>
          <a:r>
            <a:rPr lang="es-ES"/>
            <a:t>Ciberacoso</a:t>
          </a:r>
        </a:p>
      </dgm:t>
    </dgm:pt>
    <dgm:pt modelId="{381A00D1-2C79-4F7C-83B4-DC07A07494DC}" type="parTrans" cxnId="{25F15254-634A-4B3F-87A2-963E14BD6008}">
      <dgm:prSet/>
      <dgm:spPr/>
      <dgm:t>
        <a:bodyPr/>
        <a:lstStyle/>
        <a:p>
          <a:endParaRPr lang="es-ES"/>
        </a:p>
      </dgm:t>
    </dgm:pt>
    <dgm:pt modelId="{106C1029-BD52-415D-BACE-A3B3553BDC4F}" type="sibTrans" cxnId="{25F15254-634A-4B3F-87A2-963E14BD6008}">
      <dgm:prSet/>
      <dgm:spPr/>
      <dgm:t>
        <a:bodyPr/>
        <a:lstStyle/>
        <a:p>
          <a:endParaRPr lang="es-ES"/>
        </a:p>
      </dgm:t>
    </dgm:pt>
    <dgm:pt modelId="{7CF7F764-E86A-4365-B5D2-2D1883FCF39F}">
      <dgm:prSet phldrT="[Texto]" custT="1"/>
      <dgm:spPr/>
      <dgm:t>
        <a:bodyPr/>
        <a:lstStyle/>
        <a:p>
          <a:pPr algn="just"/>
          <a:r>
            <a:rPr lang="es-ES" sz="2000" dirty="0" smtClean="0"/>
            <a:t>Acosar a otra persona mediante el </a:t>
          </a:r>
          <a:r>
            <a:rPr lang="es-ES" sz="2000" b="1" dirty="0" smtClean="0"/>
            <a:t>uso de medios digitales</a:t>
          </a:r>
          <a:r>
            <a:rPr lang="es-ES" sz="2000" dirty="0" smtClean="0"/>
            <a:t>.</a:t>
          </a:r>
          <a:endParaRPr lang="es-ES" sz="2000" dirty="0"/>
        </a:p>
      </dgm:t>
    </dgm:pt>
    <dgm:pt modelId="{7745693C-191F-47D8-9117-BE1FE8F64357}" type="parTrans" cxnId="{197ED044-E3AF-432E-9F8C-3ED6D4D81388}">
      <dgm:prSet/>
      <dgm:spPr/>
      <dgm:t>
        <a:bodyPr/>
        <a:lstStyle/>
        <a:p>
          <a:endParaRPr lang="es-ES"/>
        </a:p>
      </dgm:t>
    </dgm:pt>
    <dgm:pt modelId="{5DADCA2C-E826-4259-A1BF-0E62B5E294F3}" type="sibTrans" cxnId="{197ED044-E3AF-432E-9F8C-3ED6D4D81388}">
      <dgm:prSet/>
      <dgm:spPr/>
      <dgm:t>
        <a:bodyPr/>
        <a:lstStyle/>
        <a:p>
          <a:endParaRPr lang="es-ES"/>
        </a:p>
      </dgm:t>
    </dgm:pt>
    <dgm:pt modelId="{58D5BB45-B788-4F1B-AD70-BB864AA76A28}">
      <dgm:prSet phldrT="[Texto]"/>
      <dgm:spPr/>
      <dgm:t>
        <a:bodyPr/>
        <a:lstStyle/>
        <a:p>
          <a:r>
            <a:rPr lang="es-ES" dirty="0" smtClean="0"/>
            <a:t>Ciberbullying. Ciberacoso escolar</a:t>
          </a:r>
          <a:endParaRPr lang="es-ES" dirty="0"/>
        </a:p>
      </dgm:t>
    </dgm:pt>
    <dgm:pt modelId="{0CEBFC61-C551-489B-AC8A-2BCB30AEA80D}" type="parTrans" cxnId="{E02B4D5B-580B-41DD-B2BD-B911481521CE}">
      <dgm:prSet/>
      <dgm:spPr/>
      <dgm:t>
        <a:bodyPr/>
        <a:lstStyle/>
        <a:p>
          <a:endParaRPr lang="es-ES"/>
        </a:p>
      </dgm:t>
    </dgm:pt>
    <dgm:pt modelId="{09102C0F-1991-4222-8EF4-28C45CAEED06}" type="sibTrans" cxnId="{E02B4D5B-580B-41DD-B2BD-B911481521CE}">
      <dgm:prSet/>
      <dgm:spPr/>
      <dgm:t>
        <a:bodyPr/>
        <a:lstStyle/>
        <a:p>
          <a:endParaRPr lang="es-ES"/>
        </a:p>
      </dgm:t>
    </dgm:pt>
    <dgm:pt modelId="{B7F45FEC-7C45-4939-81B5-D15442E64882}">
      <dgm:prSet phldrT="[Texto]" custT="1"/>
      <dgm:spPr/>
      <dgm:t>
        <a:bodyPr/>
        <a:lstStyle/>
        <a:p>
          <a:pPr algn="just"/>
          <a:r>
            <a:rPr lang="es-ES" sz="2000" b="0" dirty="0" smtClean="0"/>
            <a:t>Daño intencional y repetido</a:t>
          </a:r>
          <a:endParaRPr lang="es-ES" sz="2000" b="0" dirty="0"/>
        </a:p>
      </dgm:t>
    </dgm:pt>
    <dgm:pt modelId="{C6AC537E-1F56-454A-B9FD-32708F170B14}" type="parTrans" cxnId="{EA71E553-E229-43B6-A427-BA90E8054AC5}">
      <dgm:prSet/>
      <dgm:spPr/>
      <dgm:t>
        <a:bodyPr/>
        <a:lstStyle/>
        <a:p>
          <a:endParaRPr lang="es-ES"/>
        </a:p>
      </dgm:t>
    </dgm:pt>
    <dgm:pt modelId="{6F8D275E-C750-490E-9095-871ADA631A2A}" type="sibTrans" cxnId="{EA71E553-E229-43B6-A427-BA90E8054AC5}">
      <dgm:prSet/>
      <dgm:spPr/>
      <dgm:t>
        <a:bodyPr/>
        <a:lstStyle/>
        <a:p>
          <a:endParaRPr lang="es-ES"/>
        </a:p>
      </dgm:t>
    </dgm:pt>
    <dgm:pt modelId="{4B446D34-2A98-403E-8580-90DFEE128552}">
      <dgm:prSet phldrT="[Texto]" custT="1"/>
      <dgm:spPr/>
      <dgm:t>
        <a:bodyPr/>
        <a:lstStyle/>
        <a:p>
          <a:pPr algn="just"/>
          <a:r>
            <a:rPr lang="es-ES" sz="2000" b="0" dirty="0" smtClean="0"/>
            <a:t>infligido por parte de un menor o </a:t>
          </a:r>
          <a:r>
            <a:rPr lang="es-ES" sz="2000" b="1" dirty="0" smtClean="0"/>
            <a:t>grupo de menores hacía otro menor</a:t>
          </a:r>
          <a:endParaRPr lang="es-ES" sz="2000" b="0" dirty="0"/>
        </a:p>
      </dgm:t>
    </dgm:pt>
    <dgm:pt modelId="{6FB84D87-53B8-483C-9BAF-74ABD55B616B}" type="parTrans" cxnId="{BB2BB270-A0BA-4E82-AAE5-4F8E7ADE0413}">
      <dgm:prSet/>
      <dgm:spPr/>
      <dgm:t>
        <a:bodyPr/>
        <a:lstStyle/>
        <a:p>
          <a:endParaRPr lang="es-ES"/>
        </a:p>
      </dgm:t>
    </dgm:pt>
    <dgm:pt modelId="{D211E1FA-7AF5-4646-9674-FE212356539E}" type="sibTrans" cxnId="{BB2BB270-A0BA-4E82-AAE5-4F8E7ADE0413}">
      <dgm:prSet/>
      <dgm:spPr/>
      <dgm:t>
        <a:bodyPr/>
        <a:lstStyle/>
        <a:p>
          <a:endParaRPr lang="es-ES"/>
        </a:p>
      </dgm:t>
    </dgm:pt>
    <dgm:pt modelId="{E365AEB3-2237-466D-A7D3-56DDF9CADB0E}">
      <dgm:prSet phldrT="[Texto]" custT="1"/>
      <dgm:spPr/>
      <dgm:t>
        <a:bodyPr/>
        <a:lstStyle/>
        <a:p>
          <a:pPr algn="just"/>
          <a:r>
            <a:rPr lang="es-ES" sz="2000" b="0" dirty="0" smtClean="0"/>
            <a:t>utilizando </a:t>
          </a:r>
          <a:r>
            <a:rPr lang="es-ES" sz="2000" b="1" dirty="0" smtClean="0"/>
            <a:t>medios digitales</a:t>
          </a:r>
          <a:r>
            <a:rPr lang="es-ES" sz="2000" b="0" dirty="0" smtClean="0"/>
            <a:t> </a:t>
          </a:r>
          <a:endParaRPr lang="es-ES" sz="2000" b="0" dirty="0"/>
        </a:p>
      </dgm:t>
    </dgm:pt>
    <dgm:pt modelId="{3C247FCF-A834-45D0-B599-A6EA17EF9278}" type="parTrans" cxnId="{E5F64A49-9458-4202-8ADD-D9CC2153835F}">
      <dgm:prSet/>
      <dgm:spPr/>
      <dgm:t>
        <a:bodyPr/>
        <a:lstStyle/>
        <a:p>
          <a:endParaRPr lang="es-ES"/>
        </a:p>
      </dgm:t>
    </dgm:pt>
    <dgm:pt modelId="{8DB3BF11-3C14-494E-BFF4-46034F0EAB05}" type="sibTrans" cxnId="{E5F64A49-9458-4202-8ADD-D9CC2153835F}">
      <dgm:prSet/>
      <dgm:spPr/>
      <dgm:t>
        <a:bodyPr/>
        <a:lstStyle/>
        <a:p>
          <a:endParaRPr lang="es-ES"/>
        </a:p>
      </dgm:t>
    </dgm:pt>
    <dgm:pt modelId="{D0876914-543F-4635-8BB3-D9484504D912}" type="pres">
      <dgm:prSet presAssocID="{4EB94DF2-61EB-4B37-86EB-379743D6E867}" presName="rootnode" presStyleCnt="0">
        <dgm:presLayoutVars>
          <dgm:chMax/>
          <dgm:chPref/>
          <dgm:dir/>
          <dgm:animLvl val="lvl"/>
        </dgm:presLayoutVars>
      </dgm:prSet>
      <dgm:spPr/>
      <dgm:t>
        <a:bodyPr/>
        <a:lstStyle/>
        <a:p>
          <a:endParaRPr lang="es-ES"/>
        </a:p>
      </dgm:t>
    </dgm:pt>
    <dgm:pt modelId="{AFFAC4FC-92A2-44A6-ABA9-AA10AB15F99A}" type="pres">
      <dgm:prSet presAssocID="{8F825F30-1F33-4B2D-9194-655DDF7BBAEC}" presName="composite" presStyleCnt="0"/>
      <dgm:spPr/>
      <dgm:t>
        <a:bodyPr/>
        <a:lstStyle/>
        <a:p>
          <a:endParaRPr lang="es-ES"/>
        </a:p>
      </dgm:t>
    </dgm:pt>
    <dgm:pt modelId="{671E8B07-AB42-4CD4-B699-92A4DF1199D2}" type="pres">
      <dgm:prSet presAssocID="{8F825F30-1F33-4B2D-9194-655DDF7BBAEC}" presName="bentUpArrow1" presStyleLbl="alignImgPlace1" presStyleIdx="0" presStyleCnt="2" custLinFactNeighborX="-31968" custLinFactNeighborY="-38546"/>
      <dgm:spPr/>
      <dgm:t>
        <a:bodyPr/>
        <a:lstStyle/>
        <a:p>
          <a:endParaRPr lang="es-ES"/>
        </a:p>
      </dgm:t>
    </dgm:pt>
    <dgm:pt modelId="{86A2939B-D6D5-4936-AFCE-8A2EEE7CCCA7}" type="pres">
      <dgm:prSet presAssocID="{8F825F30-1F33-4B2D-9194-655DDF7BBAEC}" presName="ParentText" presStyleLbl="node1" presStyleIdx="0" presStyleCnt="3" custScaleX="133395" custScaleY="119289" custLinFactNeighborX="-46138" custLinFactNeighborY="-58173">
        <dgm:presLayoutVars>
          <dgm:chMax val="1"/>
          <dgm:chPref val="1"/>
          <dgm:bulletEnabled val="1"/>
        </dgm:presLayoutVars>
      </dgm:prSet>
      <dgm:spPr/>
      <dgm:t>
        <a:bodyPr/>
        <a:lstStyle/>
        <a:p>
          <a:endParaRPr lang="es-ES"/>
        </a:p>
      </dgm:t>
    </dgm:pt>
    <dgm:pt modelId="{FBD0E144-AB6D-4A5D-86B2-92388DA9B251}" type="pres">
      <dgm:prSet presAssocID="{8F825F30-1F33-4B2D-9194-655DDF7BBAEC}" presName="ChildText" presStyleLbl="revTx" presStyleIdx="0" presStyleCnt="3" custScaleX="421920" custLinFactX="90735" custLinFactNeighborX="100000" custLinFactNeighborY="-64573">
        <dgm:presLayoutVars>
          <dgm:chMax val="0"/>
          <dgm:chPref val="0"/>
          <dgm:bulletEnabled val="1"/>
        </dgm:presLayoutVars>
      </dgm:prSet>
      <dgm:spPr/>
      <dgm:t>
        <a:bodyPr/>
        <a:lstStyle/>
        <a:p>
          <a:endParaRPr lang="es-ES"/>
        </a:p>
      </dgm:t>
    </dgm:pt>
    <dgm:pt modelId="{5BE2D47F-1194-42BD-A7DF-90089097B5AC}" type="pres">
      <dgm:prSet presAssocID="{108608B8-5455-431E-AAC2-5C783861AE93}" presName="sibTrans" presStyleCnt="0"/>
      <dgm:spPr/>
      <dgm:t>
        <a:bodyPr/>
        <a:lstStyle/>
        <a:p>
          <a:endParaRPr lang="es-ES"/>
        </a:p>
      </dgm:t>
    </dgm:pt>
    <dgm:pt modelId="{78EEB233-4A7F-4AB3-9E46-732E0EA9D2A8}" type="pres">
      <dgm:prSet presAssocID="{B628E9FB-01DC-4271-838F-712C84206B15}" presName="composite" presStyleCnt="0"/>
      <dgm:spPr/>
      <dgm:t>
        <a:bodyPr/>
        <a:lstStyle/>
        <a:p>
          <a:endParaRPr lang="es-ES"/>
        </a:p>
      </dgm:t>
    </dgm:pt>
    <dgm:pt modelId="{409247B5-8358-4627-B142-F27B65C3F1FC}" type="pres">
      <dgm:prSet presAssocID="{B628E9FB-01DC-4271-838F-712C84206B15}" presName="bentUpArrow1" presStyleLbl="alignImgPlace1" presStyleIdx="1" presStyleCnt="2" custLinFactX="-11234" custLinFactNeighborX="-100000" custLinFactNeighborY="-15248"/>
      <dgm:spPr/>
      <dgm:t>
        <a:bodyPr/>
        <a:lstStyle/>
        <a:p>
          <a:endParaRPr lang="es-ES"/>
        </a:p>
      </dgm:t>
    </dgm:pt>
    <dgm:pt modelId="{EAC30147-F477-4372-9FAF-F4A933B69013}" type="pres">
      <dgm:prSet presAssocID="{B628E9FB-01DC-4271-838F-712C84206B15}" presName="ParentText" presStyleLbl="node1" presStyleIdx="1" presStyleCnt="3" custScaleX="133395" custScaleY="119289" custLinFactNeighborX="-62074" custLinFactNeighborY="-37554">
        <dgm:presLayoutVars>
          <dgm:chMax val="1"/>
          <dgm:chPref val="1"/>
          <dgm:bulletEnabled val="1"/>
        </dgm:presLayoutVars>
      </dgm:prSet>
      <dgm:spPr/>
      <dgm:t>
        <a:bodyPr/>
        <a:lstStyle/>
        <a:p>
          <a:endParaRPr lang="es-ES"/>
        </a:p>
      </dgm:t>
    </dgm:pt>
    <dgm:pt modelId="{B58DF3CA-019C-4D04-A7F0-EA0839F2BF74}" type="pres">
      <dgm:prSet presAssocID="{B628E9FB-01DC-4271-838F-712C84206B15}" presName="ChildText" presStyleLbl="revTx" presStyleIdx="1" presStyleCnt="3" custScaleX="408354" custLinFactX="519" custLinFactNeighborX="100000" custLinFactNeighborY="-62588">
        <dgm:presLayoutVars>
          <dgm:chMax val="0"/>
          <dgm:chPref val="0"/>
          <dgm:bulletEnabled val="1"/>
        </dgm:presLayoutVars>
      </dgm:prSet>
      <dgm:spPr/>
      <dgm:t>
        <a:bodyPr/>
        <a:lstStyle/>
        <a:p>
          <a:endParaRPr lang="es-ES"/>
        </a:p>
      </dgm:t>
    </dgm:pt>
    <dgm:pt modelId="{A214D687-3F8C-43D0-A7AE-49BC9B35EC36}" type="pres">
      <dgm:prSet presAssocID="{106C1029-BD52-415D-BACE-A3B3553BDC4F}" presName="sibTrans" presStyleCnt="0"/>
      <dgm:spPr/>
      <dgm:t>
        <a:bodyPr/>
        <a:lstStyle/>
        <a:p>
          <a:endParaRPr lang="es-ES"/>
        </a:p>
      </dgm:t>
    </dgm:pt>
    <dgm:pt modelId="{D66BCCEF-39AE-4E3D-A75D-467256CFD500}" type="pres">
      <dgm:prSet presAssocID="{58D5BB45-B788-4F1B-AD70-BB864AA76A28}" presName="composite" presStyleCnt="0"/>
      <dgm:spPr/>
      <dgm:t>
        <a:bodyPr/>
        <a:lstStyle/>
        <a:p>
          <a:endParaRPr lang="es-ES"/>
        </a:p>
      </dgm:t>
    </dgm:pt>
    <dgm:pt modelId="{629A05E3-05D7-4649-9B98-8E8951663E81}" type="pres">
      <dgm:prSet presAssocID="{58D5BB45-B788-4F1B-AD70-BB864AA76A28}" presName="ParentText" presStyleLbl="node1" presStyleIdx="2" presStyleCnt="3" custScaleX="133395" custScaleY="119289" custLinFactX="-21565" custLinFactNeighborX="-100000" custLinFactNeighborY="-13185">
        <dgm:presLayoutVars>
          <dgm:chMax val="1"/>
          <dgm:chPref val="1"/>
          <dgm:bulletEnabled val="1"/>
        </dgm:presLayoutVars>
      </dgm:prSet>
      <dgm:spPr/>
      <dgm:t>
        <a:bodyPr/>
        <a:lstStyle/>
        <a:p>
          <a:endParaRPr lang="es-ES"/>
        </a:p>
      </dgm:t>
    </dgm:pt>
    <dgm:pt modelId="{441D8E31-BB01-4173-BCA0-4B4671C1F8DB}" type="pres">
      <dgm:prSet presAssocID="{58D5BB45-B788-4F1B-AD70-BB864AA76A28}" presName="FinalChildText" presStyleLbl="revTx" presStyleIdx="2" presStyleCnt="3" custScaleX="348837" custScaleY="84976" custLinFactNeighborX="6899" custLinFactNeighborY="-20297">
        <dgm:presLayoutVars>
          <dgm:chMax val="0"/>
          <dgm:chPref val="0"/>
          <dgm:bulletEnabled val="1"/>
        </dgm:presLayoutVars>
      </dgm:prSet>
      <dgm:spPr/>
      <dgm:t>
        <a:bodyPr/>
        <a:lstStyle/>
        <a:p>
          <a:endParaRPr lang="es-ES"/>
        </a:p>
      </dgm:t>
    </dgm:pt>
  </dgm:ptLst>
  <dgm:cxnLst>
    <dgm:cxn modelId="{25F15254-634A-4B3F-87A2-963E14BD6008}" srcId="{4EB94DF2-61EB-4B37-86EB-379743D6E867}" destId="{B628E9FB-01DC-4271-838F-712C84206B15}" srcOrd="1" destOrd="0" parTransId="{381A00D1-2C79-4F7C-83B4-DC07A07494DC}" sibTransId="{106C1029-BD52-415D-BACE-A3B3553BDC4F}"/>
    <dgm:cxn modelId="{43FC6D6B-CC63-4700-A4EB-E47522F07F2C}" type="presOf" srcId="{B628E9FB-01DC-4271-838F-712C84206B15}" destId="{EAC30147-F477-4372-9FAF-F4A933B69013}" srcOrd="0" destOrd="0" presId="urn:microsoft.com/office/officeart/2005/8/layout/StepDownProcess"/>
    <dgm:cxn modelId="{7CF11607-298B-4A11-A94D-CDF4606BE392}" srcId="{4EB94DF2-61EB-4B37-86EB-379743D6E867}" destId="{8F825F30-1F33-4B2D-9194-655DDF7BBAEC}" srcOrd="0" destOrd="0" parTransId="{74689D9A-4807-4211-B6D9-7A222D965DD5}" sibTransId="{108608B8-5455-431E-AAC2-5C783861AE93}"/>
    <dgm:cxn modelId="{61608292-6ED8-493F-B4F2-AC5D69B114CB}" type="presOf" srcId="{8F825F30-1F33-4B2D-9194-655DDF7BBAEC}" destId="{86A2939B-D6D5-4936-AFCE-8A2EEE7CCCA7}" srcOrd="0" destOrd="0" presId="urn:microsoft.com/office/officeart/2005/8/layout/StepDownProcess"/>
    <dgm:cxn modelId="{E02B4D5B-580B-41DD-B2BD-B911481521CE}" srcId="{4EB94DF2-61EB-4B37-86EB-379743D6E867}" destId="{58D5BB45-B788-4F1B-AD70-BB864AA76A28}" srcOrd="2" destOrd="0" parTransId="{0CEBFC61-C551-489B-AC8A-2BCB30AEA80D}" sibTransId="{09102C0F-1991-4222-8EF4-28C45CAEED06}"/>
    <dgm:cxn modelId="{A6FB841A-29E2-42B4-8814-2755F54249E1}" type="presOf" srcId="{4EB94DF2-61EB-4B37-86EB-379743D6E867}" destId="{D0876914-543F-4635-8BB3-D9484504D912}" srcOrd="0" destOrd="0" presId="urn:microsoft.com/office/officeart/2005/8/layout/StepDownProcess"/>
    <dgm:cxn modelId="{BB2BB270-A0BA-4E82-AAE5-4F8E7ADE0413}" srcId="{58D5BB45-B788-4F1B-AD70-BB864AA76A28}" destId="{4B446D34-2A98-403E-8580-90DFEE128552}" srcOrd="1" destOrd="0" parTransId="{6FB84D87-53B8-483C-9BAF-74ABD55B616B}" sibTransId="{D211E1FA-7AF5-4646-9674-FE212356539E}"/>
    <dgm:cxn modelId="{02597214-869E-4100-84F9-FEF7499928B3}" type="presOf" srcId="{4B446D34-2A98-403E-8580-90DFEE128552}" destId="{441D8E31-BB01-4173-BCA0-4B4671C1F8DB}" srcOrd="0" destOrd="1" presId="urn:microsoft.com/office/officeart/2005/8/layout/StepDownProcess"/>
    <dgm:cxn modelId="{9CB6B4F9-6D44-4C43-A83A-E9C52AC5CA04}" srcId="{8F825F30-1F33-4B2D-9194-655DDF7BBAEC}" destId="{46894C2D-3DBF-4FFA-9F7C-C7D5E4DA987E}" srcOrd="0" destOrd="0" parTransId="{C11036B2-EC99-44CA-A430-68256F3986F3}" sibTransId="{6A0A95E6-A4C7-4E1C-A1E9-3F5EBAA65A6A}"/>
    <dgm:cxn modelId="{315E748D-D98B-443D-B76E-C8A36CBE3A17}" type="presOf" srcId="{7CF7F764-E86A-4365-B5D2-2D1883FCF39F}" destId="{B58DF3CA-019C-4D04-A7F0-EA0839F2BF74}" srcOrd="0" destOrd="0" presId="urn:microsoft.com/office/officeart/2005/8/layout/StepDownProcess"/>
    <dgm:cxn modelId="{8DB27427-EEC1-431F-97B3-366FB91BE282}" type="presOf" srcId="{E365AEB3-2237-466D-A7D3-56DDF9CADB0E}" destId="{441D8E31-BB01-4173-BCA0-4B4671C1F8DB}" srcOrd="0" destOrd="2" presId="urn:microsoft.com/office/officeart/2005/8/layout/StepDownProcess"/>
    <dgm:cxn modelId="{197ED044-E3AF-432E-9F8C-3ED6D4D81388}" srcId="{B628E9FB-01DC-4271-838F-712C84206B15}" destId="{7CF7F764-E86A-4365-B5D2-2D1883FCF39F}" srcOrd="0" destOrd="0" parTransId="{7745693C-191F-47D8-9117-BE1FE8F64357}" sibTransId="{5DADCA2C-E826-4259-A1BF-0E62B5E294F3}"/>
    <dgm:cxn modelId="{6C4EC8D4-DD11-4F9E-9CEE-2899CEA3B206}" type="presOf" srcId="{B7F45FEC-7C45-4939-81B5-D15442E64882}" destId="{441D8E31-BB01-4173-BCA0-4B4671C1F8DB}" srcOrd="0" destOrd="0" presId="urn:microsoft.com/office/officeart/2005/8/layout/StepDownProcess"/>
    <dgm:cxn modelId="{EA71E553-E229-43B6-A427-BA90E8054AC5}" srcId="{58D5BB45-B788-4F1B-AD70-BB864AA76A28}" destId="{B7F45FEC-7C45-4939-81B5-D15442E64882}" srcOrd="0" destOrd="0" parTransId="{C6AC537E-1F56-454A-B9FD-32708F170B14}" sibTransId="{6F8D275E-C750-490E-9095-871ADA631A2A}"/>
    <dgm:cxn modelId="{1248B431-F9AB-49FE-B1C5-4963546DA27A}" type="presOf" srcId="{46894C2D-3DBF-4FFA-9F7C-C7D5E4DA987E}" destId="{FBD0E144-AB6D-4A5D-86B2-92388DA9B251}" srcOrd="0" destOrd="0" presId="urn:microsoft.com/office/officeart/2005/8/layout/StepDownProcess"/>
    <dgm:cxn modelId="{119272D3-50FD-4548-91B2-395F898C552F}" type="presOf" srcId="{58D5BB45-B788-4F1B-AD70-BB864AA76A28}" destId="{629A05E3-05D7-4649-9B98-8E8951663E81}" srcOrd="0" destOrd="0" presId="urn:microsoft.com/office/officeart/2005/8/layout/StepDownProcess"/>
    <dgm:cxn modelId="{E5F64A49-9458-4202-8ADD-D9CC2153835F}" srcId="{58D5BB45-B788-4F1B-AD70-BB864AA76A28}" destId="{E365AEB3-2237-466D-A7D3-56DDF9CADB0E}" srcOrd="2" destOrd="0" parTransId="{3C247FCF-A834-45D0-B599-A6EA17EF9278}" sibTransId="{8DB3BF11-3C14-494E-BFF4-46034F0EAB05}"/>
    <dgm:cxn modelId="{9F5057D4-8877-49E4-94DA-4D0AF7089826}" type="presParOf" srcId="{D0876914-543F-4635-8BB3-D9484504D912}" destId="{AFFAC4FC-92A2-44A6-ABA9-AA10AB15F99A}" srcOrd="0" destOrd="0" presId="urn:microsoft.com/office/officeart/2005/8/layout/StepDownProcess"/>
    <dgm:cxn modelId="{2F400078-86B8-4894-B4CB-0D1634525C22}" type="presParOf" srcId="{AFFAC4FC-92A2-44A6-ABA9-AA10AB15F99A}" destId="{671E8B07-AB42-4CD4-B699-92A4DF1199D2}" srcOrd="0" destOrd="0" presId="urn:microsoft.com/office/officeart/2005/8/layout/StepDownProcess"/>
    <dgm:cxn modelId="{D2B4FD37-DE7E-4CCE-9297-2D548FD7A7B7}" type="presParOf" srcId="{AFFAC4FC-92A2-44A6-ABA9-AA10AB15F99A}" destId="{86A2939B-D6D5-4936-AFCE-8A2EEE7CCCA7}" srcOrd="1" destOrd="0" presId="urn:microsoft.com/office/officeart/2005/8/layout/StepDownProcess"/>
    <dgm:cxn modelId="{DE336415-F87E-4179-970D-76C99437F5D2}" type="presParOf" srcId="{AFFAC4FC-92A2-44A6-ABA9-AA10AB15F99A}" destId="{FBD0E144-AB6D-4A5D-86B2-92388DA9B251}" srcOrd="2" destOrd="0" presId="urn:microsoft.com/office/officeart/2005/8/layout/StepDownProcess"/>
    <dgm:cxn modelId="{17EB1C07-2911-4626-8195-63E9971F79AB}" type="presParOf" srcId="{D0876914-543F-4635-8BB3-D9484504D912}" destId="{5BE2D47F-1194-42BD-A7DF-90089097B5AC}" srcOrd="1" destOrd="0" presId="urn:microsoft.com/office/officeart/2005/8/layout/StepDownProcess"/>
    <dgm:cxn modelId="{E44F8AFE-3947-453C-AEDC-0E74978BCD9E}" type="presParOf" srcId="{D0876914-543F-4635-8BB3-D9484504D912}" destId="{78EEB233-4A7F-4AB3-9E46-732E0EA9D2A8}" srcOrd="2" destOrd="0" presId="urn:microsoft.com/office/officeart/2005/8/layout/StepDownProcess"/>
    <dgm:cxn modelId="{A3292493-9090-4960-A5C3-441CA1E7E1BF}" type="presParOf" srcId="{78EEB233-4A7F-4AB3-9E46-732E0EA9D2A8}" destId="{409247B5-8358-4627-B142-F27B65C3F1FC}" srcOrd="0" destOrd="0" presId="urn:microsoft.com/office/officeart/2005/8/layout/StepDownProcess"/>
    <dgm:cxn modelId="{A4F5FC38-35E9-43ED-935A-AF52F9C576DD}" type="presParOf" srcId="{78EEB233-4A7F-4AB3-9E46-732E0EA9D2A8}" destId="{EAC30147-F477-4372-9FAF-F4A933B69013}" srcOrd="1" destOrd="0" presId="urn:microsoft.com/office/officeart/2005/8/layout/StepDownProcess"/>
    <dgm:cxn modelId="{9296192A-286B-429F-85D7-3EC52617318E}" type="presParOf" srcId="{78EEB233-4A7F-4AB3-9E46-732E0EA9D2A8}" destId="{B58DF3CA-019C-4D04-A7F0-EA0839F2BF74}" srcOrd="2" destOrd="0" presId="urn:microsoft.com/office/officeart/2005/8/layout/StepDownProcess"/>
    <dgm:cxn modelId="{DCF3AA3D-F36B-468D-A2B9-8A1A0BDBCBF3}" type="presParOf" srcId="{D0876914-543F-4635-8BB3-D9484504D912}" destId="{A214D687-3F8C-43D0-A7AE-49BC9B35EC36}" srcOrd="3" destOrd="0" presId="urn:microsoft.com/office/officeart/2005/8/layout/StepDownProcess"/>
    <dgm:cxn modelId="{C9DB17BF-76B2-4BAA-BFBB-7C552EBB22D0}" type="presParOf" srcId="{D0876914-543F-4635-8BB3-D9484504D912}" destId="{D66BCCEF-39AE-4E3D-A75D-467256CFD500}" srcOrd="4" destOrd="0" presId="urn:microsoft.com/office/officeart/2005/8/layout/StepDownProcess"/>
    <dgm:cxn modelId="{D22A28E4-E682-4D69-B563-CAAC3ABC7560}" type="presParOf" srcId="{D66BCCEF-39AE-4E3D-A75D-467256CFD500}" destId="{629A05E3-05D7-4649-9B98-8E8951663E81}" srcOrd="0" destOrd="0" presId="urn:microsoft.com/office/officeart/2005/8/layout/StepDownProcess"/>
    <dgm:cxn modelId="{CDE229A8-33B0-4679-BA76-329550DEA77C}" type="presParOf" srcId="{D66BCCEF-39AE-4E3D-A75D-467256CFD500}" destId="{441D8E31-BB01-4173-BCA0-4B4671C1F8DB}"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919A989-D872-4241-BECE-ABF407AC980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s-ES"/>
        </a:p>
      </dgm:t>
    </dgm:pt>
    <dgm:pt modelId="{4420700C-6339-4AC9-A67F-E5498CA80F86}">
      <dgm:prSet phldrT="[Texto]" custT="1"/>
      <dgm:spPr/>
      <dgm:t>
        <a:bodyPr/>
        <a:lstStyle/>
        <a:p>
          <a:r>
            <a:rPr lang="es-ES" sz="1400" b="1"/>
            <a:t>Brigada de investigación tecnológica de la Policía Nacional</a:t>
          </a:r>
        </a:p>
      </dgm:t>
    </dgm:pt>
    <dgm:pt modelId="{F47283DA-8373-418A-AC15-7C73CC8F3095}" type="parTrans" cxnId="{19B89DE1-D998-4040-9B8F-C7E8EF00F9A6}">
      <dgm:prSet/>
      <dgm:spPr/>
      <dgm:t>
        <a:bodyPr/>
        <a:lstStyle/>
        <a:p>
          <a:endParaRPr lang="es-ES" sz="1400"/>
        </a:p>
      </dgm:t>
    </dgm:pt>
    <dgm:pt modelId="{4A8739E6-923D-4C6B-A7D6-3139BCABC3CD}" type="sibTrans" cxnId="{19B89DE1-D998-4040-9B8F-C7E8EF00F9A6}">
      <dgm:prSet/>
      <dgm:spPr/>
      <dgm:t>
        <a:bodyPr/>
        <a:lstStyle/>
        <a:p>
          <a:endParaRPr lang="es-ES" sz="1400"/>
        </a:p>
      </dgm:t>
    </dgm:pt>
    <dgm:pt modelId="{9C3FDA37-CFDA-4D27-A29B-A7F37EDFF3E8}">
      <dgm:prSet phldrT="[Texto]" custT="1"/>
      <dgm:spPr/>
      <dgm:t>
        <a:bodyPr/>
        <a:lstStyle/>
        <a:p>
          <a:r>
            <a:rPr lang="es-ES" sz="1400" b="1"/>
            <a:t>Grupo Delitos Informáticos de la Guardia Civil</a:t>
          </a:r>
        </a:p>
      </dgm:t>
    </dgm:pt>
    <dgm:pt modelId="{A9D72A23-86A4-4E4F-9DFB-F1A6050378B6}" type="parTrans" cxnId="{481461A3-D24C-4625-A040-9A3DD83E6FAB}">
      <dgm:prSet/>
      <dgm:spPr/>
      <dgm:t>
        <a:bodyPr/>
        <a:lstStyle/>
        <a:p>
          <a:endParaRPr lang="es-ES" sz="1400"/>
        </a:p>
      </dgm:t>
    </dgm:pt>
    <dgm:pt modelId="{1DC5B90A-0AA0-4867-B808-9BD0176E4A8C}" type="sibTrans" cxnId="{481461A3-D24C-4625-A040-9A3DD83E6FAB}">
      <dgm:prSet/>
      <dgm:spPr/>
      <dgm:t>
        <a:bodyPr/>
        <a:lstStyle/>
        <a:p>
          <a:endParaRPr lang="es-ES" sz="1400"/>
        </a:p>
      </dgm:t>
    </dgm:pt>
    <dgm:pt modelId="{14DC4FE3-E6AC-4F5D-B84C-C800024798C3}">
      <dgm:prSet custT="1"/>
      <dgm:spPr/>
      <dgm:t>
        <a:bodyPr/>
        <a:lstStyle/>
        <a:p>
          <a:r>
            <a:rPr lang="es-ES" sz="1400" b="1" u="sng">
              <a:solidFill>
                <a:schemeClr val="accent1">
                  <a:lumMod val="75000"/>
                </a:schemeClr>
              </a:solidFill>
            </a:rPr>
            <a:t>http://www.policia.es/org_central/judicial/udef/bit_alertas.html  </a:t>
          </a:r>
          <a:endParaRPr lang="es-ES" sz="1400"/>
        </a:p>
      </dgm:t>
    </dgm:pt>
    <dgm:pt modelId="{2371509B-30BA-4290-85C7-0723D9645942}" type="parTrans" cxnId="{13DCF9CC-9618-411E-AD5B-D59CA37E2D04}">
      <dgm:prSet/>
      <dgm:spPr/>
      <dgm:t>
        <a:bodyPr/>
        <a:lstStyle/>
        <a:p>
          <a:endParaRPr lang="es-ES" sz="1400"/>
        </a:p>
      </dgm:t>
    </dgm:pt>
    <dgm:pt modelId="{19094BD2-7822-4744-B296-515E05594870}" type="sibTrans" cxnId="{13DCF9CC-9618-411E-AD5B-D59CA37E2D04}">
      <dgm:prSet/>
      <dgm:spPr/>
      <dgm:t>
        <a:bodyPr/>
        <a:lstStyle/>
        <a:p>
          <a:endParaRPr lang="es-ES" sz="1400"/>
        </a:p>
      </dgm:t>
    </dgm:pt>
    <dgm:pt modelId="{1BE76D3C-D1FE-497D-8A60-22B7FEAD03F2}">
      <dgm:prSet custT="1"/>
      <dgm:spPr/>
      <dgm:t>
        <a:bodyPr/>
        <a:lstStyle/>
        <a:p>
          <a:r>
            <a:rPr lang="es-ES" sz="1400" b="1" u="sng" dirty="0">
              <a:solidFill>
                <a:schemeClr val="accent1">
                  <a:lumMod val="75000"/>
                </a:schemeClr>
              </a:solidFill>
            </a:rPr>
            <a:t>https://www.gdt.guardiacivil.es/webgdt/home_alerta.php </a:t>
          </a:r>
        </a:p>
      </dgm:t>
    </dgm:pt>
    <dgm:pt modelId="{50EFC926-2E08-48F0-AA4D-4109989533D7}" type="parTrans" cxnId="{F1932F7F-B54D-46F7-AE80-A86B18C43B49}">
      <dgm:prSet/>
      <dgm:spPr/>
      <dgm:t>
        <a:bodyPr/>
        <a:lstStyle/>
        <a:p>
          <a:endParaRPr lang="es-ES" sz="1400"/>
        </a:p>
      </dgm:t>
    </dgm:pt>
    <dgm:pt modelId="{7DADBB4A-0491-4A9F-B98F-651935BBA17A}" type="sibTrans" cxnId="{F1932F7F-B54D-46F7-AE80-A86B18C43B49}">
      <dgm:prSet/>
      <dgm:spPr/>
      <dgm:t>
        <a:bodyPr/>
        <a:lstStyle/>
        <a:p>
          <a:endParaRPr lang="es-ES" sz="1400"/>
        </a:p>
      </dgm:t>
    </dgm:pt>
    <dgm:pt modelId="{44A70E35-DA97-4792-8D0B-5DE322CEAC2F}" type="pres">
      <dgm:prSet presAssocID="{3919A989-D872-4241-BECE-ABF407AC9805}" presName="linear" presStyleCnt="0">
        <dgm:presLayoutVars>
          <dgm:dir/>
          <dgm:animLvl val="lvl"/>
          <dgm:resizeHandles val="exact"/>
        </dgm:presLayoutVars>
      </dgm:prSet>
      <dgm:spPr/>
      <dgm:t>
        <a:bodyPr/>
        <a:lstStyle/>
        <a:p>
          <a:endParaRPr lang="es-ES"/>
        </a:p>
      </dgm:t>
    </dgm:pt>
    <dgm:pt modelId="{236BF395-FFF8-4613-A35F-D6326657D948}" type="pres">
      <dgm:prSet presAssocID="{4420700C-6339-4AC9-A67F-E5498CA80F86}" presName="parentLin" presStyleCnt="0"/>
      <dgm:spPr/>
    </dgm:pt>
    <dgm:pt modelId="{E0C1B7D4-DCD8-4D90-8DEE-DAACE0BFAB2A}" type="pres">
      <dgm:prSet presAssocID="{4420700C-6339-4AC9-A67F-E5498CA80F86}" presName="parentLeftMargin" presStyleLbl="node1" presStyleIdx="0" presStyleCnt="2"/>
      <dgm:spPr/>
      <dgm:t>
        <a:bodyPr/>
        <a:lstStyle/>
        <a:p>
          <a:endParaRPr lang="es-ES"/>
        </a:p>
      </dgm:t>
    </dgm:pt>
    <dgm:pt modelId="{C1E65EC7-F2FD-4306-A7EE-8BFF0B2A952D}" type="pres">
      <dgm:prSet presAssocID="{4420700C-6339-4AC9-A67F-E5498CA80F86}" presName="parentText" presStyleLbl="node1" presStyleIdx="0" presStyleCnt="2" custScaleY="64114" custLinFactNeighborY="-19786">
        <dgm:presLayoutVars>
          <dgm:chMax val="0"/>
          <dgm:bulletEnabled val="1"/>
        </dgm:presLayoutVars>
      </dgm:prSet>
      <dgm:spPr/>
      <dgm:t>
        <a:bodyPr/>
        <a:lstStyle/>
        <a:p>
          <a:endParaRPr lang="es-ES"/>
        </a:p>
      </dgm:t>
    </dgm:pt>
    <dgm:pt modelId="{1D252302-4E96-45FF-A297-C48DF8ECCCC2}" type="pres">
      <dgm:prSet presAssocID="{4420700C-6339-4AC9-A67F-E5498CA80F86}" presName="negativeSpace" presStyleCnt="0"/>
      <dgm:spPr/>
    </dgm:pt>
    <dgm:pt modelId="{663648DE-9FF4-42B8-A5F7-CA9A4C154B9A}" type="pres">
      <dgm:prSet presAssocID="{4420700C-6339-4AC9-A67F-E5498CA80F86}" presName="childText" presStyleLbl="conFgAcc1" presStyleIdx="0" presStyleCnt="2" custScaleY="72317" custLinFactNeighborY="-59918">
        <dgm:presLayoutVars>
          <dgm:bulletEnabled val="1"/>
        </dgm:presLayoutVars>
      </dgm:prSet>
      <dgm:spPr/>
      <dgm:t>
        <a:bodyPr/>
        <a:lstStyle/>
        <a:p>
          <a:endParaRPr lang="es-ES"/>
        </a:p>
      </dgm:t>
    </dgm:pt>
    <dgm:pt modelId="{06D4986A-B1FD-42A4-B279-4903DFA4ED7B}" type="pres">
      <dgm:prSet presAssocID="{4A8739E6-923D-4C6B-A7D6-3139BCABC3CD}" presName="spaceBetweenRectangles" presStyleCnt="0"/>
      <dgm:spPr/>
    </dgm:pt>
    <dgm:pt modelId="{74849F5D-F9AA-4238-86B2-69D476EDD02C}" type="pres">
      <dgm:prSet presAssocID="{9C3FDA37-CFDA-4D27-A29B-A7F37EDFF3E8}" presName="parentLin" presStyleCnt="0"/>
      <dgm:spPr/>
    </dgm:pt>
    <dgm:pt modelId="{DC785697-7B47-469F-9FB9-772D6552E877}" type="pres">
      <dgm:prSet presAssocID="{9C3FDA37-CFDA-4D27-A29B-A7F37EDFF3E8}" presName="parentLeftMargin" presStyleLbl="node1" presStyleIdx="0" presStyleCnt="2"/>
      <dgm:spPr/>
      <dgm:t>
        <a:bodyPr/>
        <a:lstStyle/>
        <a:p>
          <a:endParaRPr lang="es-ES"/>
        </a:p>
      </dgm:t>
    </dgm:pt>
    <dgm:pt modelId="{226DC2EB-D2E9-4EF4-BD18-969DA49553BE}" type="pres">
      <dgm:prSet presAssocID="{9C3FDA37-CFDA-4D27-A29B-A7F37EDFF3E8}" presName="parentText" presStyleLbl="node1" presStyleIdx="1" presStyleCnt="2" custScaleY="64032" custLinFactNeighborY="-8825">
        <dgm:presLayoutVars>
          <dgm:chMax val="0"/>
          <dgm:bulletEnabled val="1"/>
        </dgm:presLayoutVars>
      </dgm:prSet>
      <dgm:spPr/>
      <dgm:t>
        <a:bodyPr/>
        <a:lstStyle/>
        <a:p>
          <a:endParaRPr lang="es-ES"/>
        </a:p>
      </dgm:t>
    </dgm:pt>
    <dgm:pt modelId="{7C26522A-6345-41F5-AE79-E4FBADD36910}" type="pres">
      <dgm:prSet presAssocID="{9C3FDA37-CFDA-4D27-A29B-A7F37EDFF3E8}" presName="negativeSpace" presStyleCnt="0"/>
      <dgm:spPr/>
    </dgm:pt>
    <dgm:pt modelId="{C85642D8-8ACC-4C5D-86EB-220583A6E23A}" type="pres">
      <dgm:prSet presAssocID="{9C3FDA37-CFDA-4D27-A29B-A7F37EDFF3E8}" presName="childText" presStyleLbl="conFgAcc1" presStyleIdx="1" presStyleCnt="2" custScaleY="72317">
        <dgm:presLayoutVars>
          <dgm:bulletEnabled val="1"/>
        </dgm:presLayoutVars>
      </dgm:prSet>
      <dgm:spPr/>
      <dgm:t>
        <a:bodyPr/>
        <a:lstStyle/>
        <a:p>
          <a:endParaRPr lang="es-ES"/>
        </a:p>
      </dgm:t>
    </dgm:pt>
  </dgm:ptLst>
  <dgm:cxnLst>
    <dgm:cxn modelId="{865574BF-7200-4C7D-BB78-321FEBF3ED22}" type="presOf" srcId="{4420700C-6339-4AC9-A67F-E5498CA80F86}" destId="{E0C1B7D4-DCD8-4D90-8DEE-DAACE0BFAB2A}" srcOrd="0" destOrd="0" presId="urn:microsoft.com/office/officeart/2005/8/layout/list1"/>
    <dgm:cxn modelId="{13DCF9CC-9618-411E-AD5B-D59CA37E2D04}" srcId="{4420700C-6339-4AC9-A67F-E5498CA80F86}" destId="{14DC4FE3-E6AC-4F5D-B84C-C800024798C3}" srcOrd="0" destOrd="0" parTransId="{2371509B-30BA-4290-85C7-0723D9645942}" sibTransId="{19094BD2-7822-4744-B296-515E05594870}"/>
    <dgm:cxn modelId="{97D36818-E686-49F5-8A63-0C13DE018F86}" type="presOf" srcId="{1BE76D3C-D1FE-497D-8A60-22B7FEAD03F2}" destId="{C85642D8-8ACC-4C5D-86EB-220583A6E23A}" srcOrd="0" destOrd="0" presId="urn:microsoft.com/office/officeart/2005/8/layout/list1"/>
    <dgm:cxn modelId="{AF194E8A-605C-404F-9AA9-3EB4CD606255}" type="presOf" srcId="{9C3FDA37-CFDA-4D27-A29B-A7F37EDFF3E8}" destId="{226DC2EB-D2E9-4EF4-BD18-969DA49553BE}" srcOrd="1" destOrd="0" presId="urn:microsoft.com/office/officeart/2005/8/layout/list1"/>
    <dgm:cxn modelId="{A088884D-BF51-4BB7-B9BE-1A7D9C45C7C8}" type="presOf" srcId="{4420700C-6339-4AC9-A67F-E5498CA80F86}" destId="{C1E65EC7-F2FD-4306-A7EE-8BFF0B2A952D}" srcOrd="1" destOrd="0" presId="urn:microsoft.com/office/officeart/2005/8/layout/list1"/>
    <dgm:cxn modelId="{19B89DE1-D998-4040-9B8F-C7E8EF00F9A6}" srcId="{3919A989-D872-4241-BECE-ABF407AC9805}" destId="{4420700C-6339-4AC9-A67F-E5498CA80F86}" srcOrd="0" destOrd="0" parTransId="{F47283DA-8373-418A-AC15-7C73CC8F3095}" sibTransId="{4A8739E6-923D-4C6B-A7D6-3139BCABC3CD}"/>
    <dgm:cxn modelId="{F1932F7F-B54D-46F7-AE80-A86B18C43B49}" srcId="{9C3FDA37-CFDA-4D27-A29B-A7F37EDFF3E8}" destId="{1BE76D3C-D1FE-497D-8A60-22B7FEAD03F2}" srcOrd="0" destOrd="0" parTransId="{50EFC926-2E08-48F0-AA4D-4109989533D7}" sibTransId="{7DADBB4A-0491-4A9F-B98F-651935BBA17A}"/>
    <dgm:cxn modelId="{F33E0AF1-B93D-4318-B4D7-03B3CA6FABF8}" type="presOf" srcId="{9C3FDA37-CFDA-4D27-A29B-A7F37EDFF3E8}" destId="{DC785697-7B47-469F-9FB9-772D6552E877}" srcOrd="0" destOrd="0" presId="urn:microsoft.com/office/officeart/2005/8/layout/list1"/>
    <dgm:cxn modelId="{481461A3-D24C-4625-A040-9A3DD83E6FAB}" srcId="{3919A989-D872-4241-BECE-ABF407AC9805}" destId="{9C3FDA37-CFDA-4D27-A29B-A7F37EDFF3E8}" srcOrd="1" destOrd="0" parTransId="{A9D72A23-86A4-4E4F-9DFB-F1A6050378B6}" sibTransId="{1DC5B90A-0AA0-4867-B808-9BD0176E4A8C}"/>
    <dgm:cxn modelId="{FCD422F1-07C0-4A78-A8A7-5DC342C1A873}" type="presOf" srcId="{3919A989-D872-4241-BECE-ABF407AC9805}" destId="{44A70E35-DA97-4792-8D0B-5DE322CEAC2F}" srcOrd="0" destOrd="0" presId="urn:microsoft.com/office/officeart/2005/8/layout/list1"/>
    <dgm:cxn modelId="{D581ADC8-4281-4D2E-B806-6264D5591C1A}" type="presOf" srcId="{14DC4FE3-E6AC-4F5D-B84C-C800024798C3}" destId="{663648DE-9FF4-42B8-A5F7-CA9A4C154B9A}" srcOrd="0" destOrd="0" presId="urn:microsoft.com/office/officeart/2005/8/layout/list1"/>
    <dgm:cxn modelId="{04826056-9FDE-4CA1-971D-8E88BF4CE31A}" type="presParOf" srcId="{44A70E35-DA97-4792-8D0B-5DE322CEAC2F}" destId="{236BF395-FFF8-4613-A35F-D6326657D948}" srcOrd="0" destOrd="0" presId="urn:microsoft.com/office/officeart/2005/8/layout/list1"/>
    <dgm:cxn modelId="{87027EDC-E236-4211-AA33-36ECB5F97F73}" type="presParOf" srcId="{236BF395-FFF8-4613-A35F-D6326657D948}" destId="{E0C1B7D4-DCD8-4D90-8DEE-DAACE0BFAB2A}" srcOrd="0" destOrd="0" presId="urn:microsoft.com/office/officeart/2005/8/layout/list1"/>
    <dgm:cxn modelId="{66C42852-6E49-4697-826D-0F7AD86F1765}" type="presParOf" srcId="{236BF395-FFF8-4613-A35F-D6326657D948}" destId="{C1E65EC7-F2FD-4306-A7EE-8BFF0B2A952D}" srcOrd="1" destOrd="0" presId="urn:microsoft.com/office/officeart/2005/8/layout/list1"/>
    <dgm:cxn modelId="{65ADE560-7BD1-41D1-8AFA-2EF1E148CAE8}" type="presParOf" srcId="{44A70E35-DA97-4792-8D0B-5DE322CEAC2F}" destId="{1D252302-4E96-45FF-A297-C48DF8ECCCC2}" srcOrd="1" destOrd="0" presId="urn:microsoft.com/office/officeart/2005/8/layout/list1"/>
    <dgm:cxn modelId="{9360577A-58F0-4B39-9C33-37471C3D334B}" type="presParOf" srcId="{44A70E35-DA97-4792-8D0B-5DE322CEAC2F}" destId="{663648DE-9FF4-42B8-A5F7-CA9A4C154B9A}" srcOrd="2" destOrd="0" presId="urn:microsoft.com/office/officeart/2005/8/layout/list1"/>
    <dgm:cxn modelId="{B2272919-831F-4EB8-8F92-9C12DBE90D1B}" type="presParOf" srcId="{44A70E35-DA97-4792-8D0B-5DE322CEAC2F}" destId="{06D4986A-B1FD-42A4-B279-4903DFA4ED7B}" srcOrd="3" destOrd="0" presId="urn:microsoft.com/office/officeart/2005/8/layout/list1"/>
    <dgm:cxn modelId="{79AAD708-1C54-4404-9797-FE56E02990F8}" type="presParOf" srcId="{44A70E35-DA97-4792-8D0B-5DE322CEAC2F}" destId="{74849F5D-F9AA-4238-86B2-69D476EDD02C}" srcOrd="4" destOrd="0" presId="urn:microsoft.com/office/officeart/2005/8/layout/list1"/>
    <dgm:cxn modelId="{A2A3FBBC-1614-45F7-BA34-48398D44B019}" type="presParOf" srcId="{74849F5D-F9AA-4238-86B2-69D476EDD02C}" destId="{DC785697-7B47-469F-9FB9-772D6552E877}" srcOrd="0" destOrd="0" presId="urn:microsoft.com/office/officeart/2005/8/layout/list1"/>
    <dgm:cxn modelId="{AF1ECA19-46C9-4CC7-93B8-9C562394EC78}" type="presParOf" srcId="{74849F5D-F9AA-4238-86B2-69D476EDD02C}" destId="{226DC2EB-D2E9-4EF4-BD18-969DA49553BE}" srcOrd="1" destOrd="0" presId="urn:microsoft.com/office/officeart/2005/8/layout/list1"/>
    <dgm:cxn modelId="{1CF22E9A-05CB-4C29-B6E7-C05FDFFC08CF}" type="presParOf" srcId="{44A70E35-DA97-4792-8D0B-5DE322CEAC2F}" destId="{7C26522A-6345-41F5-AE79-E4FBADD36910}" srcOrd="5" destOrd="0" presId="urn:microsoft.com/office/officeart/2005/8/layout/list1"/>
    <dgm:cxn modelId="{C80424E4-2E9A-415D-B9C6-E1A439716EF5}" type="presParOf" srcId="{44A70E35-DA97-4792-8D0B-5DE322CEAC2F}" destId="{C85642D8-8ACC-4C5D-86EB-220583A6E23A}"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E8B07-AB42-4CD4-B699-92A4DF1199D2}">
      <dsp:nvSpPr>
        <dsp:cNvPr id="0" name=""/>
        <dsp:cNvSpPr/>
      </dsp:nvSpPr>
      <dsp:spPr>
        <a:xfrm rot="5400000">
          <a:off x="171503" y="1262938"/>
          <a:ext cx="892759" cy="1016374"/>
        </a:xfrm>
        <a:prstGeom prst="bentUpArrow">
          <a:avLst>
            <a:gd name="adj1" fmla="val 32840"/>
            <a:gd name="adj2" fmla="val 25000"/>
            <a:gd name="adj3" fmla="val 35780"/>
          </a:avLst>
        </a:prstGeom>
        <a:solidFill>
          <a:schemeClr val="accent1">
            <a:tint val="5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86A2939B-D6D5-4936-AFCE-8A2EEE7CCCA7}">
      <dsp:nvSpPr>
        <dsp:cNvPr id="0" name=""/>
        <dsp:cNvSpPr/>
      </dsp:nvSpPr>
      <dsp:spPr>
        <a:xfrm>
          <a:off x="0" y="0"/>
          <a:ext cx="2004767" cy="1254881"/>
        </a:xfrm>
        <a:prstGeom prst="roundRect">
          <a:avLst>
            <a:gd name="adj" fmla="val 1667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a:t>Acoso</a:t>
          </a:r>
        </a:p>
      </dsp:txBody>
      <dsp:txXfrm>
        <a:off x="61269" y="61269"/>
        <a:ext cx="1882229" cy="1132343"/>
      </dsp:txXfrm>
    </dsp:sp>
    <dsp:sp modelId="{FBD0E144-AB6D-4A5D-86B2-92388DA9B251}">
      <dsp:nvSpPr>
        <dsp:cNvPr id="0" name=""/>
        <dsp:cNvSpPr/>
      </dsp:nvSpPr>
      <dsp:spPr>
        <a:xfrm>
          <a:off x="2088228" y="168719"/>
          <a:ext cx="4611805" cy="850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Acción de </a:t>
          </a:r>
          <a:r>
            <a:rPr lang="es-ES" sz="2000" b="1" kern="1200" dirty="0" smtClean="0"/>
            <a:t>hostigar</a:t>
          </a:r>
          <a:r>
            <a:rPr lang="es-ES" sz="2000" kern="1200" dirty="0" smtClean="0"/>
            <a:t>, </a:t>
          </a:r>
          <a:r>
            <a:rPr lang="es-ES" sz="2000" b="1" kern="1200" dirty="0" smtClean="0"/>
            <a:t>perseguir</a:t>
          </a:r>
          <a:r>
            <a:rPr lang="es-ES" sz="2000" kern="1200" dirty="0" smtClean="0"/>
            <a:t> o </a:t>
          </a:r>
          <a:r>
            <a:rPr lang="es-ES" sz="2000" b="1" kern="1200" dirty="0" smtClean="0"/>
            <a:t>molestar</a:t>
          </a:r>
          <a:r>
            <a:rPr lang="es-ES" sz="2000" kern="1200" dirty="0" smtClean="0"/>
            <a:t> a otra persona. </a:t>
          </a:r>
          <a:endParaRPr lang="es-ES" sz="2000" kern="1200" dirty="0"/>
        </a:p>
      </dsp:txBody>
      <dsp:txXfrm>
        <a:off x="2088228" y="168719"/>
        <a:ext cx="4611805" cy="850246"/>
      </dsp:txXfrm>
    </dsp:sp>
    <dsp:sp modelId="{409247B5-8358-4627-B142-F27B65C3F1FC}">
      <dsp:nvSpPr>
        <dsp:cNvPr id="0" name=""/>
        <dsp:cNvSpPr/>
      </dsp:nvSpPr>
      <dsp:spPr>
        <a:xfrm rot="5400000">
          <a:off x="1573978" y="2754097"/>
          <a:ext cx="892759" cy="1016374"/>
        </a:xfrm>
        <a:prstGeom prst="bentUpArrow">
          <a:avLst>
            <a:gd name="adj1" fmla="val 32840"/>
            <a:gd name="adj2" fmla="val 25000"/>
            <a:gd name="adj3" fmla="val 35780"/>
          </a:avLst>
        </a:prstGeom>
        <a:solidFill>
          <a:schemeClr val="accent1">
            <a:tint val="50000"/>
            <a:hueOff val="-13089511"/>
            <a:satOff val="-703"/>
            <a:lumOff val="1136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dsp:style>
    </dsp:sp>
    <dsp:sp modelId="{EAC30147-F477-4372-9FAF-F4A933B69013}">
      <dsp:nvSpPr>
        <dsp:cNvPr id="0" name=""/>
        <dsp:cNvSpPr/>
      </dsp:nvSpPr>
      <dsp:spPr>
        <a:xfrm>
          <a:off x="1284164" y="1404071"/>
          <a:ext cx="2004767" cy="1254881"/>
        </a:xfrm>
        <a:prstGeom prst="roundRect">
          <a:avLst>
            <a:gd name="adj" fmla="val 16670"/>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a:t>Ciberacoso</a:t>
          </a:r>
        </a:p>
      </dsp:txBody>
      <dsp:txXfrm>
        <a:off x="1345433" y="1465340"/>
        <a:ext cx="1882229" cy="1132343"/>
      </dsp:txXfrm>
    </dsp:sp>
    <dsp:sp modelId="{B58DF3CA-019C-4D04-A7F0-EA0839F2BF74}">
      <dsp:nvSpPr>
        <dsp:cNvPr id="0" name=""/>
        <dsp:cNvSpPr/>
      </dsp:nvSpPr>
      <dsp:spPr>
        <a:xfrm>
          <a:off x="3384376" y="1468760"/>
          <a:ext cx="4463522" cy="8502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s-ES" sz="2000" kern="1200" dirty="0" smtClean="0"/>
            <a:t>Acosar a otra persona mediante el </a:t>
          </a:r>
          <a:r>
            <a:rPr lang="es-ES" sz="2000" b="1" kern="1200" dirty="0" smtClean="0"/>
            <a:t>uso de medios digitales</a:t>
          </a:r>
          <a:r>
            <a:rPr lang="es-ES" sz="2000" kern="1200" dirty="0" smtClean="0"/>
            <a:t>.</a:t>
          </a:r>
          <a:endParaRPr lang="es-ES" sz="2000" kern="1200" dirty="0"/>
        </a:p>
      </dsp:txBody>
      <dsp:txXfrm>
        <a:off x="3384376" y="1468760"/>
        <a:ext cx="4463522" cy="850246"/>
      </dsp:txXfrm>
    </dsp:sp>
    <dsp:sp modelId="{629A05E3-05D7-4649-9B98-8E8951663E81}">
      <dsp:nvSpPr>
        <dsp:cNvPr id="0" name=""/>
        <dsp:cNvSpPr/>
      </dsp:nvSpPr>
      <dsp:spPr>
        <a:xfrm>
          <a:off x="2603752" y="2943589"/>
          <a:ext cx="2004767" cy="1254881"/>
        </a:xfrm>
        <a:prstGeom prst="roundRect">
          <a:avLst>
            <a:gd name="adj" fmla="val 1667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Ciberbullying. Ciberacoso escolar</a:t>
          </a:r>
          <a:endParaRPr lang="es-ES" sz="2200" kern="1200" dirty="0"/>
        </a:p>
      </dsp:txBody>
      <dsp:txXfrm>
        <a:off x="2665021" y="3004858"/>
        <a:ext cx="1882229" cy="1132343"/>
      </dsp:txXfrm>
    </dsp:sp>
    <dsp:sp modelId="{441D8E31-BB01-4173-BCA0-4B4671C1F8DB}">
      <dsp:nvSpPr>
        <dsp:cNvPr id="0" name=""/>
        <dsp:cNvSpPr/>
      </dsp:nvSpPr>
      <dsp:spPr>
        <a:xfrm>
          <a:off x="4827989" y="3175373"/>
          <a:ext cx="3812970" cy="722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just" defTabSz="889000">
            <a:lnSpc>
              <a:spcPct val="90000"/>
            </a:lnSpc>
            <a:spcBef>
              <a:spcPct val="0"/>
            </a:spcBef>
            <a:spcAft>
              <a:spcPct val="15000"/>
            </a:spcAft>
            <a:buChar char="••"/>
          </a:pPr>
          <a:r>
            <a:rPr lang="es-ES" sz="2000" b="0" kern="1200" dirty="0" smtClean="0"/>
            <a:t>Daño intencional y repetido</a:t>
          </a:r>
          <a:endParaRPr lang="es-ES" sz="2000" b="0" kern="1200" dirty="0"/>
        </a:p>
        <a:p>
          <a:pPr marL="228600" lvl="1" indent="-228600" algn="just" defTabSz="889000">
            <a:lnSpc>
              <a:spcPct val="90000"/>
            </a:lnSpc>
            <a:spcBef>
              <a:spcPct val="0"/>
            </a:spcBef>
            <a:spcAft>
              <a:spcPct val="15000"/>
            </a:spcAft>
            <a:buChar char="••"/>
          </a:pPr>
          <a:r>
            <a:rPr lang="es-ES" sz="2000" b="0" kern="1200" dirty="0" smtClean="0"/>
            <a:t>infligido por parte de un menor o </a:t>
          </a:r>
          <a:r>
            <a:rPr lang="es-ES" sz="2000" b="1" kern="1200" dirty="0" smtClean="0"/>
            <a:t>grupo de menores hacía otro menor</a:t>
          </a:r>
          <a:endParaRPr lang="es-ES" sz="2000" b="0" kern="1200" dirty="0"/>
        </a:p>
        <a:p>
          <a:pPr marL="228600" lvl="1" indent="-228600" algn="just" defTabSz="889000">
            <a:lnSpc>
              <a:spcPct val="90000"/>
            </a:lnSpc>
            <a:spcBef>
              <a:spcPct val="0"/>
            </a:spcBef>
            <a:spcAft>
              <a:spcPct val="15000"/>
            </a:spcAft>
            <a:buChar char="••"/>
          </a:pPr>
          <a:r>
            <a:rPr lang="es-ES" sz="2000" b="0" kern="1200" dirty="0" smtClean="0"/>
            <a:t>utilizando </a:t>
          </a:r>
          <a:r>
            <a:rPr lang="es-ES" sz="2000" b="1" kern="1200" dirty="0" smtClean="0"/>
            <a:t>medios digitales</a:t>
          </a:r>
          <a:r>
            <a:rPr lang="es-ES" sz="2000" b="0" kern="1200" dirty="0" smtClean="0"/>
            <a:t> </a:t>
          </a:r>
          <a:endParaRPr lang="es-ES" sz="2000" b="0" kern="1200" dirty="0"/>
        </a:p>
      </dsp:txBody>
      <dsp:txXfrm>
        <a:off x="4827989" y="3175373"/>
        <a:ext cx="3812970" cy="722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648DE-9FF4-42B8-A5F7-CA9A4C154B9A}">
      <dsp:nvSpPr>
        <dsp:cNvPr id="0" name=""/>
        <dsp:cNvSpPr/>
      </dsp:nvSpPr>
      <dsp:spPr>
        <a:xfrm>
          <a:off x="0" y="456357"/>
          <a:ext cx="6120680" cy="1202776"/>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033" tIns="895604" rIns="475033" bIns="99568" numCol="1" spcCol="1270" anchor="t" anchorCtr="0">
          <a:noAutofit/>
        </a:bodyPr>
        <a:lstStyle/>
        <a:p>
          <a:pPr marL="114300" lvl="1" indent="-114300" algn="l" defTabSz="622300">
            <a:lnSpc>
              <a:spcPct val="90000"/>
            </a:lnSpc>
            <a:spcBef>
              <a:spcPct val="0"/>
            </a:spcBef>
            <a:spcAft>
              <a:spcPct val="15000"/>
            </a:spcAft>
            <a:buChar char="••"/>
          </a:pPr>
          <a:r>
            <a:rPr lang="es-ES" sz="1400" b="1" u="sng" kern="1200">
              <a:solidFill>
                <a:schemeClr val="accent1">
                  <a:lumMod val="75000"/>
                </a:schemeClr>
              </a:solidFill>
            </a:rPr>
            <a:t>http://www.policia.es/org_central/judicial/udef/bit_alertas.html  </a:t>
          </a:r>
          <a:endParaRPr lang="es-ES" sz="1400" kern="1200"/>
        </a:p>
      </dsp:txBody>
      <dsp:txXfrm>
        <a:off x="0" y="456357"/>
        <a:ext cx="6120680" cy="1202776"/>
      </dsp:txXfrm>
    </dsp:sp>
    <dsp:sp modelId="{C1E65EC7-F2FD-4306-A7EE-8BFF0B2A952D}">
      <dsp:nvSpPr>
        <dsp:cNvPr id="0" name=""/>
        <dsp:cNvSpPr/>
      </dsp:nvSpPr>
      <dsp:spPr>
        <a:xfrm>
          <a:off x="306034" y="22968"/>
          <a:ext cx="4284476" cy="1211292"/>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622300">
            <a:lnSpc>
              <a:spcPct val="90000"/>
            </a:lnSpc>
            <a:spcBef>
              <a:spcPct val="0"/>
            </a:spcBef>
            <a:spcAft>
              <a:spcPct val="35000"/>
            </a:spcAft>
          </a:pPr>
          <a:r>
            <a:rPr lang="es-ES" sz="1400" b="1" kern="1200"/>
            <a:t>Brigada de investigación tecnológica de la Policía Nacional</a:t>
          </a:r>
        </a:p>
      </dsp:txBody>
      <dsp:txXfrm>
        <a:off x="365164" y="82098"/>
        <a:ext cx="4166216" cy="1093032"/>
      </dsp:txXfrm>
    </dsp:sp>
    <dsp:sp modelId="{C85642D8-8ACC-4C5D-86EB-220583A6E23A}">
      <dsp:nvSpPr>
        <dsp:cNvPr id="0" name=""/>
        <dsp:cNvSpPr/>
      </dsp:nvSpPr>
      <dsp:spPr>
        <a:xfrm>
          <a:off x="0" y="2476914"/>
          <a:ext cx="6120680" cy="1202776"/>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5033" tIns="895604" rIns="475033" bIns="99568" numCol="1" spcCol="1270" anchor="t" anchorCtr="0">
          <a:noAutofit/>
        </a:bodyPr>
        <a:lstStyle/>
        <a:p>
          <a:pPr marL="114300" lvl="1" indent="-114300" algn="l" defTabSz="622300">
            <a:lnSpc>
              <a:spcPct val="90000"/>
            </a:lnSpc>
            <a:spcBef>
              <a:spcPct val="0"/>
            </a:spcBef>
            <a:spcAft>
              <a:spcPct val="15000"/>
            </a:spcAft>
            <a:buChar char="••"/>
          </a:pPr>
          <a:r>
            <a:rPr lang="es-ES" sz="1400" b="1" u="sng" kern="1200" dirty="0">
              <a:solidFill>
                <a:schemeClr val="accent1">
                  <a:lumMod val="75000"/>
                </a:schemeClr>
              </a:solidFill>
            </a:rPr>
            <a:t>https://www.gdt.guardiacivil.es/webgdt/home_alerta.php </a:t>
          </a:r>
        </a:p>
      </dsp:txBody>
      <dsp:txXfrm>
        <a:off x="0" y="2476914"/>
        <a:ext cx="6120680" cy="1202776"/>
      </dsp:txXfrm>
    </dsp:sp>
    <dsp:sp modelId="{226DC2EB-D2E9-4EF4-BD18-969DA49553BE}">
      <dsp:nvSpPr>
        <dsp:cNvPr id="0" name=""/>
        <dsp:cNvSpPr/>
      </dsp:nvSpPr>
      <dsp:spPr>
        <a:xfrm>
          <a:off x="306034" y="2045081"/>
          <a:ext cx="4284476" cy="1209743"/>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43" tIns="0" rIns="161943" bIns="0" numCol="1" spcCol="1270" anchor="ctr" anchorCtr="0">
          <a:noAutofit/>
        </a:bodyPr>
        <a:lstStyle/>
        <a:p>
          <a:pPr lvl="0" algn="l" defTabSz="622300">
            <a:lnSpc>
              <a:spcPct val="90000"/>
            </a:lnSpc>
            <a:spcBef>
              <a:spcPct val="0"/>
            </a:spcBef>
            <a:spcAft>
              <a:spcPct val="35000"/>
            </a:spcAft>
          </a:pPr>
          <a:r>
            <a:rPr lang="es-ES" sz="1400" b="1" kern="1200"/>
            <a:t>Grupo Delitos Informáticos de la Guardia Civil</a:t>
          </a:r>
        </a:p>
      </dsp:txBody>
      <dsp:txXfrm>
        <a:off x="365089" y="2104136"/>
        <a:ext cx="4166366" cy="109163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30B536-51E1-4401-AF0B-9DCB7444EC20}" type="datetimeFigureOut">
              <a:rPr lang="es-ES" smtClean="0"/>
              <a:pPr/>
              <a:t>29/03/2017</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4FB5C9-81FA-4710-B165-B93E385E2811}" type="slidenum">
              <a:rPr lang="es-ES" smtClean="0"/>
              <a:pPr/>
              <a:t>‹Nº›</a:t>
            </a:fld>
            <a:endParaRPr lang="es-ES"/>
          </a:p>
        </p:txBody>
      </p:sp>
    </p:spTree>
    <p:extLst>
      <p:ext uri="{BB962C8B-B14F-4D97-AF65-F5344CB8AC3E}">
        <p14:creationId xmlns:p14="http://schemas.microsoft.com/office/powerpoint/2010/main" val="142971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7D3A5-61E4-41FB-BDD8-4A3F31366299}" type="datetimeFigureOut">
              <a:rPr lang="es-ES" smtClean="0"/>
              <a:pPr/>
              <a:t>29/03/2017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8BDE8-A576-4CDF-8B7E-C1251C1776C5}" type="slidenum">
              <a:rPr lang="es-ES" smtClean="0"/>
              <a:pPr/>
              <a:t>‹Nº›</a:t>
            </a:fld>
            <a:endParaRPr lang="es-ES"/>
          </a:p>
        </p:txBody>
      </p:sp>
    </p:spTree>
    <p:extLst>
      <p:ext uri="{BB962C8B-B14F-4D97-AF65-F5344CB8AC3E}">
        <p14:creationId xmlns:p14="http://schemas.microsoft.com/office/powerpoint/2010/main" val="2961795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1</a:t>
            </a:fld>
            <a:endParaRPr lang="es-ES"/>
          </a:p>
        </p:txBody>
      </p:sp>
    </p:spTree>
    <p:extLst>
      <p:ext uri="{BB962C8B-B14F-4D97-AF65-F5344CB8AC3E}">
        <p14:creationId xmlns:p14="http://schemas.microsoft.com/office/powerpoint/2010/main" val="13520162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644965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11</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333177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12</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93799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882796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14</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287529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823683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8731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213817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350222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19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535533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A3D8BDE8-A576-4CDF-8B7E-C1251C1776C5}" type="slidenum">
              <a:rPr lang="es-ES" smtClean="0"/>
              <a:pPr/>
              <a:t>2</a:t>
            </a:fld>
            <a:endParaRPr lang="es-ES"/>
          </a:p>
        </p:txBody>
      </p:sp>
    </p:spTree>
    <p:extLst>
      <p:ext uri="{BB962C8B-B14F-4D97-AF65-F5344CB8AC3E}">
        <p14:creationId xmlns:p14="http://schemas.microsoft.com/office/powerpoint/2010/main" val="1568406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20</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31761870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20B954-6086-480A-8FB2-14966B9E2500}" type="slidenum">
              <a:rPr lang="es-ES_tradnl" smtClean="0"/>
              <a:pPr/>
              <a:t>22</a:t>
            </a:fld>
            <a:endParaRPr lang="es-ES_tradnl"/>
          </a:p>
        </p:txBody>
      </p:sp>
    </p:spTree>
    <p:extLst>
      <p:ext uri="{BB962C8B-B14F-4D97-AF65-F5344CB8AC3E}">
        <p14:creationId xmlns:p14="http://schemas.microsoft.com/office/powerpoint/2010/main" val="335974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3</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354009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4</a:t>
            </a:fld>
            <a:endParaRPr lang="es-ES"/>
          </a:p>
        </p:txBody>
      </p:sp>
      <p:sp>
        <p:nvSpPr>
          <p:cNvPr id="5" name="4 Marcador de notas"/>
          <p:cNvSpPr>
            <a:spLocks noGrp="1"/>
          </p:cNvSpPr>
          <p:nvPr>
            <p:ph type="body" sz="quarter" idx="11"/>
          </p:nvPr>
        </p:nvSpPr>
        <p:spPr/>
        <p:txBody>
          <a:bodyPr>
            <a:normAutofit/>
          </a:bodyPr>
          <a:lstStyle/>
          <a:p>
            <a:endParaRPr lang="es-ES" dirty="0"/>
          </a:p>
        </p:txBody>
      </p:sp>
    </p:spTree>
    <p:extLst>
      <p:ext uri="{BB962C8B-B14F-4D97-AF65-F5344CB8AC3E}">
        <p14:creationId xmlns:p14="http://schemas.microsoft.com/office/powerpoint/2010/main" val="3797936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5</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952933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6</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1465337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7</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621285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8</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202752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4" name="Marcador de número de diapositiva 3"/>
          <p:cNvSpPr>
            <a:spLocks noGrp="1"/>
          </p:cNvSpPr>
          <p:nvPr>
            <p:ph type="sldNum" sz="quarter" idx="10"/>
          </p:nvPr>
        </p:nvSpPr>
        <p:spPr/>
        <p:txBody>
          <a:bodyPr/>
          <a:lstStyle/>
          <a:p>
            <a:fld id="{A3D8BDE8-A576-4CDF-8B7E-C1251C1776C5}" type="slidenum">
              <a:rPr lang="es-ES" smtClean="0"/>
              <a:pPr/>
              <a:t>9</a:t>
            </a:fld>
            <a:endParaRPr lang="es-ES"/>
          </a:p>
        </p:txBody>
      </p:sp>
      <p:sp>
        <p:nvSpPr>
          <p:cNvPr id="5" name="4 Marcador de notas"/>
          <p:cNvSpPr>
            <a:spLocks noGrp="1"/>
          </p:cNvSpPr>
          <p:nvPr>
            <p:ph type="body" sz="quarter" idx="11"/>
          </p:nvPr>
        </p:nvSpPr>
        <p:spPr/>
        <p:txBody>
          <a:bodyPr>
            <a:normAutofit/>
          </a:bodyPr>
          <a:lstStyle/>
          <a:p>
            <a:endParaRPr lang="es-ES"/>
          </a:p>
        </p:txBody>
      </p:sp>
    </p:spTree>
    <p:extLst>
      <p:ext uri="{BB962C8B-B14F-4D97-AF65-F5344CB8AC3E}">
        <p14:creationId xmlns:p14="http://schemas.microsoft.com/office/powerpoint/2010/main" val="910392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is4k.es/" TargetMode="External"/><Relationship Id="rId7" Type="http://schemas.openxmlformats.org/officeDocument/2006/relationships/hyperlink" Target="https://twitter.com/is4k" TargetMode="External"/><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Internet-Segura-For-Kids-1886436838309254" TargetMode="External"/><Relationship Id="rId10" Type="http://schemas.openxmlformats.org/officeDocument/2006/relationships/image" Target="../media/image3.png"/><Relationship Id="rId4" Type="http://schemas.openxmlformats.org/officeDocument/2006/relationships/image" Target="../media/image5.jpeg"/><Relationship Id="rId9"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www.is4k.es/" TargetMode="External"/><Relationship Id="rId2" Type="http://schemas.openxmlformats.org/officeDocument/2006/relationships/hyperlink" Target="https://www.incibe.es/" TargetMode="External"/><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hyperlink" Target="https://creativecommons.org/licenses/by-nc-sa/4.0/deed.es_ES"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Diapositiva de título">
    <p:spTree>
      <p:nvGrpSpPr>
        <p:cNvPr id="1" name=""/>
        <p:cNvGrpSpPr/>
        <p:nvPr/>
      </p:nvGrpSpPr>
      <p:grpSpPr>
        <a:xfrm>
          <a:off x="0" y="0"/>
          <a:ext cx="0" cy="0"/>
          <a:chOff x="0" y="0"/>
          <a:chExt cx="0" cy="0"/>
        </a:xfrm>
      </p:grpSpPr>
      <p:sp>
        <p:nvSpPr>
          <p:cNvPr id="19" name="1 Título"/>
          <p:cNvSpPr>
            <a:spLocks noGrp="1"/>
          </p:cNvSpPr>
          <p:nvPr>
            <p:ph type="ctrTitle"/>
          </p:nvPr>
        </p:nvSpPr>
        <p:spPr>
          <a:xfrm>
            <a:off x="685800" y="3399617"/>
            <a:ext cx="7772400" cy="1470025"/>
          </a:xfrm>
          <a:prstGeom prst="rect">
            <a:avLst/>
          </a:prstGeom>
        </p:spPr>
        <p:txBody>
          <a:bodyPr/>
          <a:lstStyle>
            <a:lvl1pPr>
              <a:defRPr>
                <a:solidFill>
                  <a:srgbClr val="007AC6"/>
                </a:solidFill>
                <a:latin typeface="Calibri" panose="020F0502020204030204" pitchFamily="34" charset="0"/>
              </a:defRPr>
            </a:lvl1pPr>
          </a:lstStyle>
          <a:p>
            <a:r>
              <a:rPr lang="es-ES" dirty="0" smtClean="0"/>
              <a:t>Haga clic para modificar el estilo de título del patrón</a:t>
            </a:r>
            <a:endParaRPr lang="es-ES" dirty="0"/>
          </a:p>
        </p:txBody>
      </p:sp>
      <p:sp>
        <p:nvSpPr>
          <p:cNvPr id="20" name="Rectángulo 18"/>
          <p:cNvSpPr/>
          <p:nvPr userDrawn="1"/>
        </p:nvSpPr>
        <p:spPr>
          <a:xfrm>
            <a:off x="0" y="2000107"/>
            <a:ext cx="9144000" cy="967462"/>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17 CuadroTexto"/>
          <p:cNvSpPr txBox="1"/>
          <p:nvPr userDrawn="1"/>
        </p:nvSpPr>
        <p:spPr>
          <a:xfrm>
            <a:off x="0" y="1988840"/>
            <a:ext cx="8964488" cy="978729"/>
          </a:xfrm>
          <a:prstGeom prst="rect">
            <a:avLst/>
          </a:prstGeom>
          <a:noFill/>
        </p:spPr>
        <p:txBody>
          <a:bodyPr wrap="square" rtlCol="0">
            <a:spAutoFit/>
          </a:bodyPr>
          <a:lstStyle/>
          <a:p>
            <a:pPr algn="r">
              <a:lnSpc>
                <a:spcPct val="120000"/>
              </a:lnSpc>
            </a:pPr>
            <a:r>
              <a:rPr lang="es-ES" sz="3200" b="1" dirty="0" smtClean="0">
                <a:solidFill>
                  <a:schemeClr val="bg1"/>
                </a:solidFill>
                <a:latin typeface="Trebuchet MS" pitchFamily="34" charset="0"/>
              </a:rPr>
              <a:t>Programa de Jornadas Escolares</a:t>
            </a:r>
          </a:p>
          <a:p>
            <a:pPr algn="r">
              <a:lnSpc>
                <a:spcPct val="120000"/>
              </a:lnSpc>
            </a:pPr>
            <a:r>
              <a:rPr lang="es-ES" sz="1600" b="0" kern="1200" dirty="0" smtClean="0">
                <a:solidFill>
                  <a:schemeClr val="bg1"/>
                </a:solidFill>
                <a:latin typeface="Trebuchet MS" pitchFamily="34" charset="0"/>
                <a:ea typeface="+mn-ea"/>
                <a:cs typeface="+mn-cs"/>
              </a:rPr>
              <a:t>Promoción del uso seguro y responsable de Internet entre los menores</a:t>
            </a:r>
            <a:endParaRPr lang="es-ES" sz="1600" b="0" kern="1200" dirty="0">
              <a:solidFill>
                <a:schemeClr val="bg1"/>
              </a:solidFill>
              <a:latin typeface="Trebuchet MS" pitchFamily="34" charset="0"/>
              <a:ea typeface="+mn-ea"/>
              <a:cs typeface="+mn-cs"/>
            </a:endParaRPr>
          </a:p>
        </p:txBody>
      </p:sp>
      <p:sp>
        <p:nvSpPr>
          <p:cNvPr id="22" name="Marcador de texto 8"/>
          <p:cNvSpPr>
            <a:spLocks noGrp="1"/>
          </p:cNvSpPr>
          <p:nvPr>
            <p:ph type="body" sz="quarter" idx="13" hasCustomPrompt="1"/>
          </p:nvPr>
        </p:nvSpPr>
        <p:spPr>
          <a:xfrm>
            <a:off x="685801" y="5168941"/>
            <a:ext cx="7772400" cy="333375"/>
          </a:xfrm>
          <a:prstGeom prst="rect">
            <a:avLst/>
          </a:prstGeom>
        </p:spPr>
        <p:txBody>
          <a:bodyPr lIns="0" tIns="0" rIns="0" bIns="0">
            <a:noAutofit/>
          </a:bodyPr>
          <a:lstStyle>
            <a:lvl1pPr algn="ctr">
              <a:buFontTx/>
              <a:buNone/>
              <a:defRPr sz="2000" i="1" baseline="0">
                <a:solidFill>
                  <a:srgbClr val="999999"/>
                </a:solidFill>
                <a:latin typeface="Calibri" panose="020F0502020204030204" pitchFamily="34" charset="0"/>
                <a:cs typeface="Calibri" panose="020F0502020204030204" pitchFamily="34" charset="0"/>
              </a:defRPr>
            </a:lvl1pPr>
          </a:lstStyle>
          <a:p>
            <a:pPr lvl="0"/>
            <a:r>
              <a:rPr lang="es-ES_tradnl" dirty="0"/>
              <a:t>Subtítulo</a:t>
            </a:r>
          </a:p>
        </p:txBody>
      </p:sp>
      <p:grpSp>
        <p:nvGrpSpPr>
          <p:cNvPr id="23" name="Grupo 22"/>
          <p:cNvGrpSpPr/>
          <p:nvPr userDrawn="1"/>
        </p:nvGrpSpPr>
        <p:grpSpPr>
          <a:xfrm>
            <a:off x="696168" y="6037178"/>
            <a:ext cx="7754360" cy="616560"/>
            <a:chOff x="696168" y="6037178"/>
            <a:chExt cx="7754360" cy="616560"/>
          </a:xfrm>
        </p:grpSpPr>
        <p:pic>
          <p:nvPicPr>
            <p:cNvPr id="24" name="Imagen 23"/>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067944" y="6037178"/>
              <a:ext cx="4382584" cy="612000"/>
            </a:xfrm>
            <a:prstGeom prst="rect">
              <a:avLst/>
            </a:prstGeom>
          </p:spPr>
        </p:pic>
        <p:pic>
          <p:nvPicPr>
            <p:cNvPr id="25" name="Imagen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6168" y="6041738"/>
              <a:ext cx="2282131" cy="612000"/>
            </a:xfrm>
            <a:prstGeom prst="rect">
              <a:avLst/>
            </a:prstGeom>
          </p:spPr>
        </p:pic>
      </p:grpSp>
      <p:pic>
        <p:nvPicPr>
          <p:cNvPr id="26" name="Imagen 25" descr="Y:\90_IS4K\logos\logo corporativo\finales\logo-is4k.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53018" y="296792"/>
            <a:ext cx="4058452" cy="1260000"/>
          </a:xfrm>
          <a:prstGeom prst="rect">
            <a:avLst/>
          </a:prstGeom>
          <a:noFill/>
          <a:ln>
            <a:noFill/>
          </a:ln>
        </p:spPr>
      </p:pic>
    </p:spTree>
    <p:extLst>
      <p:ext uri="{BB962C8B-B14F-4D97-AF65-F5344CB8AC3E}">
        <p14:creationId xmlns:p14="http://schemas.microsoft.com/office/powerpoint/2010/main" val="1804754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1_Título y objetos">
    <p:spTree>
      <p:nvGrpSpPr>
        <p:cNvPr id="1" name=""/>
        <p:cNvGrpSpPr/>
        <p:nvPr/>
      </p:nvGrpSpPr>
      <p:grpSpPr>
        <a:xfrm>
          <a:off x="0" y="0"/>
          <a:ext cx="0" cy="0"/>
          <a:chOff x="0" y="0"/>
          <a:chExt cx="0" cy="0"/>
        </a:xfrm>
      </p:grpSpPr>
      <p:sp>
        <p:nvSpPr>
          <p:cNvPr id="7" name="Rectángulo 3"/>
          <p:cNvSpPr/>
          <p:nvPr userDrawn="1"/>
        </p:nvSpPr>
        <p:spPr>
          <a:xfrm>
            <a:off x="0" y="6192688"/>
            <a:ext cx="9144000" cy="692696"/>
          </a:xfrm>
          <a:prstGeom prst="rect">
            <a:avLst/>
          </a:prstGeom>
          <a:solidFill>
            <a:srgbClr val="0070C0"/>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1200" dirty="0" smtClean="0"/>
              <a:t> </a:t>
            </a:r>
            <a:endParaRPr lang="es-ES" sz="1200" dirty="0"/>
          </a:p>
        </p:txBody>
      </p:sp>
      <p:sp>
        <p:nvSpPr>
          <p:cNvPr id="2" name="1 Título"/>
          <p:cNvSpPr>
            <a:spLocks noGrp="1"/>
          </p:cNvSpPr>
          <p:nvPr>
            <p:ph type="title"/>
          </p:nvPr>
        </p:nvSpPr>
        <p:spPr>
          <a:xfrm>
            <a:off x="457200" y="274638"/>
            <a:ext cx="8229600" cy="1143000"/>
          </a:xfrm>
          <a:prstGeom prst="rect">
            <a:avLst/>
          </a:prstGeom>
        </p:spPr>
        <p:txBody>
          <a:bodyPr/>
          <a:lstStyle>
            <a:lvl1pPr>
              <a:defRPr sz="4000">
                <a:solidFill>
                  <a:srgbClr val="007AC6"/>
                </a:solidFill>
                <a:latin typeface="Calibri" panose="020F0502020204030204"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a:xfrm>
            <a:off x="457200" y="1600200"/>
            <a:ext cx="8229600" cy="4525963"/>
          </a:xfrm>
          <a:prstGeom prst="rect">
            <a:avLst/>
          </a:prstGeom>
        </p:spPr>
        <p:txBody>
          <a:bodyPr/>
          <a:lstStyle>
            <a:lvl1pPr>
              <a:defRPr>
                <a:solidFill>
                  <a:srgbClr val="007AC6"/>
                </a:solidFill>
                <a:latin typeface="Calibri" panose="020F0502020204030204" pitchFamily="34" charset="0"/>
              </a:defRPr>
            </a:lvl1pPr>
            <a:lvl2pPr>
              <a:defRPr>
                <a:solidFill>
                  <a:srgbClr val="007AC6"/>
                </a:solidFill>
                <a:latin typeface="Calibri" panose="020F0502020204030204" pitchFamily="34" charset="0"/>
              </a:defRPr>
            </a:lvl2pPr>
            <a:lvl3pPr>
              <a:defRPr>
                <a:solidFill>
                  <a:srgbClr val="007AC6"/>
                </a:solidFill>
                <a:latin typeface="Calibri" panose="020F0502020204030204" pitchFamily="34" charset="0"/>
              </a:defRPr>
            </a:lvl3pPr>
            <a:lvl4pPr>
              <a:defRPr>
                <a:solidFill>
                  <a:srgbClr val="007AC6"/>
                </a:solidFill>
                <a:latin typeface="Calibri" panose="020F0502020204030204" pitchFamily="34" charset="0"/>
              </a:defRPr>
            </a:lvl4pPr>
            <a:lvl5pPr>
              <a:defRPr>
                <a:solidFill>
                  <a:srgbClr val="007AC6"/>
                </a:solidFill>
                <a:latin typeface="Calibri" panose="020F0502020204030204"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a:xfrm>
            <a:off x="457200" y="6356350"/>
            <a:ext cx="2133600" cy="365125"/>
          </a:xfrm>
          <a:prstGeom prst="rect">
            <a:avLst/>
          </a:prstGeom>
        </p:spPr>
        <p:txBody>
          <a:bodyPr/>
          <a:lstStyle>
            <a:lvl1pPr>
              <a:defRPr sz="1200">
                <a:solidFill>
                  <a:schemeClr val="bg1"/>
                </a:solidFill>
              </a:defRPr>
            </a:lvl1pPr>
          </a:lstStyle>
          <a:p>
            <a:fld id="{45CE3856-8916-4ABC-A3AA-954FF73B1515}" type="datetime1">
              <a:rPr lang="es-ES" smtClean="0"/>
              <a:pPr/>
              <a:t>29/03/2017</a:t>
            </a:fld>
            <a:endParaRPr lang="es-ES" dirty="0"/>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lvl1pPr algn="r">
              <a:defRPr sz="1200">
                <a:solidFill>
                  <a:schemeClr val="bg1"/>
                </a:solidFill>
              </a:defRPr>
            </a:lvl1pPr>
          </a:lstStyle>
          <a:p>
            <a:fld id="{70ED536F-580B-41F4-B85A-D05C7DF0A5F5}" type="slidenum">
              <a:rPr lang="es-ES" smtClean="0"/>
              <a:pPr/>
              <a:t>‹Nº›</a:t>
            </a:fld>
            <a:endParaRPr lang="es-ES" dirty="0"/>
          </a:p>
        </p:txBody>
      </p:sp>
      <p:sp>
        <p:nvSpPr>
          <p:cNvPr id="5" name="4 Marcador de pie de página"/>
          <p:cNvSpPr>
            <a:spLocks noGrp="1"/>
          </p:cNvSpPr>
          <p:nvPr>
            <p:ph type="ftr" sz="quarter" idx="11"/>
          </p:nvPr>
        </p:nvSpPr>
        <p:spPr>
          <a:xfrm>
            <a:off x="2915816" y="6356350"/>
            <a:ext cx="3312368" cy="365125"/>
          </a:xfrm>
          <a:prstGeom prst="rect">
            <a:avLst/>
          </a:prstGeom>
        </p:spPr>
        <p:txBody>
          <a:bodyPr/>
          <a:lstStyle>
            <a:lvl1pPr>
              <a:defRPr sz="1400" b="1">
                <a:solidFill>
                  <a:schemeClr val="bg1"/>
                </a:solidFill>
              </a:defRPr>
            </a:lvl1pPr>
          </a:lstStyle>
          <a:p>
            <a:r>
              <a:rPr lang="es-ES" smtClean="0"/>
              <a:t>Privacidad, identidad digital y reputación online </a:t>
            </a:r>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Fin de presentación">
    <p:spTree>
      <p:nvGrpSpPr>
        <p:cNvPr id="1" name=""/>
        <p:cNvGrpSpPr/>
        <p:nvPr/>
      </p:nvGrpSpPr>
      <p:grpSpPr>
        <a:xfrm>
          <a:off x="0" y="0"/>
          <a:ext cx="0" cy="0"/>
          <a:chOff x="0" y="0"/>
          <a:chExt cx="0" cy="0"/>
        </a:xfrm>
      </p:grpSpPr>
      <p:sp>
        <p:nvSpPr>
          <p:cNvPr id="14" name="2 Rectángulo"/>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srgbClr val="F79646">
                  <a:lumMod val="75000"/>
                </a:srgbClr>
              </a:solidFill>
            </a:endParaRPr>
          </a:p>
        </p:txBody>
      </p:sp>
      <p:sp>
        <p:nvSpPr>
          <p:cNvPr id="15" name="Redondear rectángulo de esquina del mismo lado 14"/>
          <p:cNvSpPr/>
          <p:nvPr userDrawn="1"/>
        </p:nvSpPr>
        <p:spPr>
          <a:xfrm>
            <a:off x="1835696" y="2636912"/>
            <a:ext cx="7308304" cy="1080120"/>
          </a:xfrm>
          <a:prstGeom prst="round2SameRect">
            <a:avLst/>
          </a:prstGeom>
          <a:solidFill>
            <a:srgbClr val="0070C0"/>
          </a:solidFill>
          <a:ln>
            <a:solidFill>
              <a:schemeClr val="accent1"/>
            </a:solidFill>
          </a:ln>
          <a:effectLst>
            <a:outerShdw blurRad="40000" dist="23000" dir="5400000" rotWithShape="0">
              <a:srgbClr val="000000">
                <a:alpha val="35000"/>
              </a:srgbClr>
            </a:outerShdw>
            <a:reflection blurRad="6350" stA="0" endPos="40000" dist="1016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dirty="0">
              <a:solidFill>
                <a:prstClr val="white"/>
              </a:solidFill>
            </a:endParaRPr>
          </a:p>
        </p:txBody>
      </p:sp>
      <p:sp>
        <p:nvSpPr>
          <p:cNvPr id="16" name="17 CuadroTexto"/>
          <p:cNvSpPr txBox="1"/>
          <p:nvPr userDrawn="1"/>
        </p:nvSpPr>
        <p:spPr>
          <a:xfrm>
            <a:off x="1548644" y="2697653"/>
            <a:ext cx="7416824" cy="978729"/>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20000"/>
              </a:lnSpc>
            </a:pPr>
            <a:r>
              <a:rPr lang="es-ES" sz="3200" b="1" dirty="0" smtClean="0">
                <a:solidFill>
                  <a:prstClr val="white"/>
                </a:solidFill>
                <a:latin typeface="Trebuchet MS" pitchFamily="34" charset="0"/>
              </a:rPr>
              <a:t>Programa</a:t>
            </a:r>
            <a:r>
              <a:rPr lang="es-ES" sz="3200" b="1" baseline="0" dirty="0" smtClean="0">
                <a:solidFill>
                  <a:prstClr val="white"/>
                </a:solidFill>
                <a:latin typeface="Trebuchet MS" pitchFamily="34" charset="0"/>
              </a:rPr>
              <a:t> de Jornadas Escolares</a:t>
            </a:r>
            <a:endParaRPr lang="es-ES" sz="3200" b="1" dirty="0">
              <a:solidFill>
                <a:prstClr val="white"/>
              </a:solidFill>
              <a:latin typeface="Trebuchet MS" pitchFamily="34" charset="0"/>
            </a:endParaRPr>
          </a:p>
          <a:p>
            <a:pPr algn="r">
              <a:lnSpc>
                <a:spcPct val="120000"/>
              </a:lnSpc>
            </a:pPr>
            <a:r>
              <a:rPr lang="es-ES" sz="1600" dirty="0">
                <a:solidFill>
                  <a:prstClr val="white"/>
                </a:solidFill>
                <a:latin typeface="Trebuchet MS" pitchFamily="34" charset="0"/>
              </a:rPr>
              <a:t>Promoción del uso seguro y responsable de Internet entre los menores</a:t>
            </a:r>
          </a:p>
        </p:txBody>
      </p:sp>
      <p:pic>
        <p:nvPicPr>
          <p:cNvPr id="17" name="Imagen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9592" y="1035632"/>
            <a:ext cx="2160240" cy="2160240"/>
          </a:xfrm>
          <a:prstGeom prst="ellipse">
            <a:avLst/>
          </a:prstGeom>
          <a:ln w="76200" cap="rnd">
            <a:solidFill>
              <a:schemeClr val="accent1">
                <a:lumMod val="75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8" name="Grupo 17"/>
          <p:cNvGrpSpPr/>
          <p:nvPr userDrawn="1"/>
        </p:nvGrpSpPr>
        <p:grpSpPr>
          <a:xfrm>
            <a:off x="569808" y="4293096"/>
            <a:ext cx="8322672" cy="1954381"/>
            <a:chOff x="569808" y="3913892"/>
            <a:chExt cx="8322672" cy="1954381"/>
          </a:xfrm>
        </p:grpSpPr>
        <p:cxnSp>
          <p:nvCxnSpPr>
            <p:cNvPr id="21" name="13 Conector recto"/>
            <p:cNvCxnSpPr/>
            <p:nvPr userDrawn="1"/>
          </p:nvCxnSpPr>
          <p:spPr>
            <a:xfrm flipV="1">
              <a:off x="569808" y="3976200"/>
              <a:ext cx="0" cy="1852540"/>
            </a:xfrm>
            <a:prstGeom prst="line">
              <a:avLst/>
            </a:prstGeom>
          </p:spPr>
          <p:style>
            <a:lnRef idx="2">
              <a:schemeClr val="accent1"/>
            </a:lnRef>
            <a:fillRef idx="0">
              <a:schemeClr val="accent1"/>
            </a:fillRef>
            <a:effectRef idx="1">
              <a:schemeClr val="accent1"/>
            </a:effectRef>
            <a:fontRef idx="minor">
              <a:schemeClr val="tx1"/>
            </a:fontRef>
          </p:style>
        </p:cxnSp>
        <p:sp>
          <p:nvSpPr>
            <p:cNvPr id="22" name="17 CuadroTexto"/>
            <p:cNvSpPr txBox="1"/>
            <p:nvPr userDrawn="1"/>
          </p:nvSpPr>
          <p:spPr>
            <a:xfrm>
              <a:off x="1217880" y="3913892"/>
              <a:ext cx="7674600" cy="1954381"/>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pPr>
              <a:r>
                <a:rPr lang="es-ES" sz="2000" b="1" dirty="0" smtClean="0">
                  <a:solidFill>
                    <a:srgbClr val="4F81BD">
                      <a:lumMod val="75000"/>
                    </a:srgbClr>
                  </a:solidFill>
                  <a:latin typeface="Trebuchet MS" pitchFamily="34" charset="0"/>
                </a:rPr>
                <a:t>https://www.is4k.es</a:t>
              </a:r>
            </a:p>
            <a:p>
              <a:pPr>
                <a:lnSpc>
                  <a:spcPct val="100000"/>
                </a:lnSpc>
              </a:pPr>
              <a:endParaRPr lang="es-ES" sz="14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contacto@is4k.es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Internet Segura </a:t>
              </a:r>
              <a:r>
                <a:rPr lang="es-ES" sz="1700" b="1" dirty="0" err="1" smtClean="0">
                  <a:solidFill>
                    <a:srgbClr val="4F81BD">
                      <a:lumMod val="75000"/>
                    </a:srgbClr>
                  </a:solidFill>
                  <a:latin typeface="Trebuchet MS" pitchFamily="34" charset="0"/>
                </a:rPr>
                <a:t>for</a:t>
              </a:r>
              <a:r>
                <a:rPr lang="es-ES" sz="1700" b="1" dirty="0" smtClean="0">
                  <a:solidFill>
                    <a:srgbClr val="4F81BD">
                      <a:lumMod val="75000"/>
                    </a:srgbClr>
                  </a:solidFill>
                  <a:latin typeface="Trebuchet MS" pitchFamily="34" charset="0"/>
                </a:rPr>
                <a:t> </a:t>
              </a:r>
              <a:r>
                <a:rPr lang="es-ES" sz="1700" b="1" dirty="0" err="1" smtClean="0">
                  <a:solidFill>
                    <a:srgbClr val="4F81BD">
                      <a:lumMod val="75000"/>
                    </a:srgbClr>
                  </a:solidFill>
                  <a:latin typeface="Trebuchet MS" pitchFamily="34" charset="0"/>
                </a:rPr>
                <a:t>Kids</a:t>
              </a:r>
              <a:endParaRPr lang="es-ES" sz="1700" b="1" dirty="0" smtClean="0">
                <a:solidFill>
                  <a:srgbClr val="4F81BD">
                    <a:lumMod val="75000"/>
                  </a:srgbClr>
                </a:solidFill>
                <a:latin typeface="Trebuchet MS"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800" b="1" dirty="0" smtClean="0">
                <a:solidFill>
                  <a:srgbClr val="4F81BD">
                    <a:lumMod val="75000"/>
                  </a:srgbClr>
                </a:solidFill>
                <a:latin typeface="Trebuchet MS" pitchFamily="34" charset="0"/>
              </a:endParaRPr>
            </a:p>
            <a:p>
              <a:pPr>
                <a:lnSpc>
                  <a:spcPct val="100000"/>
                </a:lnSpc>
              </a:pPr>
              <a:r>
                <a:rPr lang="es-ES" sz="1700" b="1" dirty="0" smtClean="0">
                  <a:solidFill>
                    <a:srgbClr val="4F81BD">
                      <a:lumMod val="75000"/>
                    </a:srgbClr>
                  </a:solidFill>
                  <a:latin typeface="Trebuchet MS" pitchFamily="34" charset="0"/>
                </a:rPr>
                <a:t>@is4k</a:t>
              </a:r>
            </a:p>
          </p:txBody>
        </p:sp>
        <p:pic>
          <p:nvPicPr>
            <p:cNvPr id="24" name="Picture 4" descr="http://us.cdn1.123rf.com/168nwm/alexwhite/alexwhite1302/alexwhite130202469/18037127-casa-azul-cuadrado-icono-web-brillante-en-el-fondo-blanco.jpg">
              <a:hlinkClick r:id="rId3"/>
            </p:cNvPr>
            <p:cNvPicPr>
              <a:picLocks noChangeAspect="1" noChangeArrowheads="1"/>
            </p:cNvPicPr>
            <p:nvPr userDrawn="1"/>
          </p:nvPicPr>
          <p:blipFill rotWithShape="1">
            <a:blip r:embed="rId4" cstate="print"/>
            <a:srcRect t="8988" b="13772"/>
            <a:stretch/>
          </p:blipFill>
          <p:spPr bwMode="auto">
            <a:xfrm>
              <a:off x="816088" y="3976200"/>
              <a:ext cx="352929" cy="272602"/>
            </a:xfrm>
            <a:prstGeom prst="rect">
              <a:avLst/>
            </a:prstGeom>
            <a:noFill/>
          </p:spPr>
        </p:pic>
        <p:pic>
          <p:nvPicPr>
            <p:cNvPr id="34" name="Imagen 33">
              <a:hlinkClick r:id="rId5"/>
            </p:cNvPr>
            <p:cNvPicPr>
              <a:picLocks noChangeAspect="1"/>
            </p:cNvPicPr>
            <p:nvPr userDrawn="1"/>
          </p:nvPicPr>
          <p:blipFill>
            <a:blip r:embed="rId6" cstate="print"/>
            <a:stretch>
              <a:fillRect/>
            </a:stretch>
          </p:blipFill>
          <p:spPr>
            <a:xfrm>
              <a:off x="841488" y="4998221"/>
              <a:ext cx="295835" cy="307213"/>
            </a:xfrm>
            <a:prstGeom prst="rect">
              <a:avLst/>
            </a:prstGeom>
          </p:spPr>
        </p:pic>
        <p:pic>
          <p:nvPicPr>
            <p:cNvPr id="35" name="Imagen 34">
              <a:hlinkClick r:id="rId7"/>
            </p:cNvPr>
            <p:cNvPicPr>
              <a:picLocks noChangeAspect="1"/>
            </p:cNvPicPr>
            <p:nvPr userDrawn="1"/>
          </p:nvPicPr>
          <p:blipFill>
            <a:blip r:embed="rId8" cstate="print"/>
            <a:stretch>
              <a:fillRect/>
            </a:stretch>
          </p:blipFill>
          <p:spPr>
            <a:xfrm>
              <a:off x="841489" y="5521527"/>
              <a:ext cx="307213" cy="307213"/>
            </a:xfrm>
            <a:prstGeom prst="rect">
              <a:avLst/>
            </a:prstGeom>
          </p:spPr>
        </p:pic>
        <p:pic>
          <p:nvPicPr>
            <p:cNvPr id="36" name="Imagen 35"/>
            <p:cNvPicPr>
              <a:picLocks noChangeAspect="1"/>
            </p:cNvPicPr>
            <p:nvPr userDrawn="1"/>
          </p:nvPicPr>
          <p:blipFill>
            <a:blip r:embed="rId9"/>
            <a:stretch>
              <a:fillRect/>
            </a:stretch>
          </p:blipFill>
          <p:spPr>
            <a:xfrm>
              <a:off x="824088" y="4475681"/>
              <a:ext cx="352425" cy="276225"/>
            </a:xfrm>
            <a:prstGeom prst="rect">
              <a:avLst/>
            </a:prstGeom>
          </p:spPr>
        </p:pic>
      </p:grpSp>
      <p:pic>
        <p:nvPicPr>
          <p:cNvPr id="20" name="Imagen 19" descr="Y:\90_IS4K\logos\logo corporativo\finales\logo-is4k.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4762019" y="620688"/>
            <a:ext cx="4058453" cy="1260000"/>
          </a:xfrm>
          <a:prstGeom prst="rect">
            <a:avLst/>
          </a:prstGeom>
          <a:noFill/>
          <a:ln>
            <a:noFill/>
          </a:ln>
        </p:spPr>
      </p:pic>
    </p:spTree>
    <p:extLst>
      <p:ext uri="{BB962C8B-B14F-4D97-AF65-F5344CB8AC3E}">
        <p14:creationId xmlns:p14="http://schemas.microsoft.com/office/powerpoint/2010/main" val="41165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6" name="Rectángulo 18"/>
          <p:cNvSpPr/>
          <p:nvPr userDrawn="1"/>
        </p:nvSpPr>
        <p:spPr>
          <a:xfrm>
            <a:off x="284684" y="847724"/>
            <a:ext cx="8535788" cy="5188817"/>
          </a:xfrm>
          <a:prstGeom prst="rect">
            <a:avLst/>
          </a:prstGeom>
          <a:solidFill>
            <a:srgbClr val="007AC6"/>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Rectangle 3"/>
          <p:cNvSpPr>
            <a:spLocks noChangeArrowheads="1"/>
          </p:cNvSpPr>
          <p:nvPr userDrawn="1"/>
        </p:nvSpPr>
        <p:spPr bwMode="auto">
          <a:xfrm>
            <a:off x="284684" y="855762"/>
            <a:ext cx="8535788" cy="5172698"/>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1pPr>
            <a:lvl2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2pPr>
            <a:lvl3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3pPr>
            <a:lvl4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4pPr>
            <a:lvl5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5pPr>
            <a:lvl6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6pPr>
            <a:lvl7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7pPr>
            <a:lvl8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8pPr>
            <a:lvl9pPr eaLnBrk="0" fontAlgn="base" hangingPunct="0">
              <a:spcBef>
                <a:spcPct val="0"/>
              </a:spcBef>
              <a:spcAft>
                <a:spcPct val="0"/>
              </a:spcAft>
              <a:tabLst>
                <a:tab pos="449263" algn="r"/>
                <a:tab pos="2700338" algn="ctr"/>
                <a:tab pos="5400675" algn="r"/>
              </a:tabLst>
              <a:defRPr>
                <a:solidFill>
                  <a:schemeClr val="tx1"/>
                </a:solidFill>
                <a:latin typeface="Arial" panose="020B0604020202020204" pitchFamily="34" charset="0"/>
              </a:defRPr>
            </a:lvl9pPr>
          </a:lstStyle>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presente publicación pertenece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(Instituto Nacional de Ciberseguridad)</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y está bajo una licencia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Reconocimiento-No Comercial-Compartir Igual 4.0 Internacional de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Creative</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Commons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Por esta razón está permitido copiar, distribuir y comunicar públicamente esta obra bajo las condiciones siguientes:</a:t>
            </a:r>
          </a:p>
          <a:p>
            <a:pPr algn="just">
              <a:spcBef>
                <a:spcPts val="500"/>
              </a:spcBef>
              <a:spcAft>
                <a:spcPts val="500"/>
              </a:spcAft>
              <a:tabLst>
                <a:tab pos="2700020" algn="ctr"/>
                <a:tab pos="5400040" algn="r"/>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Reconocimiento</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contenido de esta publicación se puede reproducir total o parcialmente por terceros, citando su procedencia y haciendo referencia expresa tanto 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INCIBE y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la iniciativa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Internet Segura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for</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err="1" smtClean="0">
                <a:effectLst/>
                <a:latin typeface="Calibri" panose="020F0502020204030204" pitchFamily="34" charset="0"/>
                <a:ea typeface="Calibri" panose="020F0502020204030204" pitchFamily="34" charset="0"/>
                <a:cs typeface="Times New Roman" panose="02020603050405020304" pitchFamily="18" charset="0"/>
              </a:rPr>
              <a:t>Kids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(IS4K)</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como a sus sitios web: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2"/>
              </a:rPr>
              <a:t>https://www.incibe.es</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y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https://www.is4k.es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Dicho reconocimiento no podrá en ningún caso sugerir que INCIBE presta apoyo a dicho tercero o apoya el uso que hace de su obra.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Uso No Comercial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El material original y los trabajos derivados pueden ser distribuidos, copiados y exhibidos mientras su uso no tenga fines comerciales.</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r>
              <a:rPr lang="es-ES" sz="1600" b="1" dirty="0" smtClean="0">
                <a:effectLst/>
                <a:latin typeface="Calibri" panose="020F0502020204030204" pitchFamily="34" charset="0"/>
                <a:ea typeface="Calibri" panose="020F0502020204030204" pitchFamily="34" charset="0"/>
                <a:cs typeface="Times New Roman" panose="02020603050405020304" pitchFamily="18" charset="0"/>
              </a:rPr>
              <a:t>Compartir Igual</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Si altera o transforma esta obra, o genera una obra derivada, sólo puede distribuirla bajo esta misma licencia.</a:t>
            </a:r>
          </a:p>
          <a:p>
            <a:pPr algn="just">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Al reutilizar o distribuir la obra, tiene que dejar bien claro los términos de la licencia de esta obra. Alguna de estas condiciones puede no aplicarse si se obtiene el permiso de INCIBE como titular de los derechos de autor.</a:t>
            </a:r>
          </a:p>
          <a:p>
            <a:pPr algn="l">
              <a:lnSpc>
                <a:spcPct val="107000"/>
              </a:lnSpc>
              <a:spcBef>
                <a:spcPts val="500"/>
              </a:spcBef>
              <a:spcAft>
                <a:spcPts val="800"/>
              </a:spcAft>
              <a:tabLst>
                <a:tab pos="2700020" algn="ctr"/>
                <a:tab pos="5400040" algn="r"/>
                <a:tab pos="449580" algn="l"/>
              </a:tabLst>
            </a:pP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Texto completo de la licencia: </a:t>
            </a:r>
            <a:r>
              <a:rPr lang="es-ES" sz="1600" b="1" u="sng" dirty="0" smtClean="0">
                <a:solidFill>
                  <a:srgbClr val="007AC6"/>
                </a:solidFill>
                <a:effectLst/>
                <a:latin typeface="Calibri" panose="020F0502020204030204" pitchFamily="34" charset="0"/>
                <a:ea typeface="Calibri" panose="020F0502020204030204" pitchFamily="34" charset="0"/>
                <a:cs typeface="Times New Roman" panose="02020603050405020304" pitchFamily="18" charset="0"/>
                <a:hlinkClick r:id="rId4"/>
              </a:rPr>
              <a:t>https://creativecommons.org/licenses/by-nc-sa/4.0/deed.es_ES</a:t>
            </a:r>
            <a:r>
              <a:rPr lang="es-ES" sz="1600" dirty="0" smtClean="0">
                <a:effectLst/>
                <a:latin typeface="Calibri" panose="020F0502020204030204" pitchFamily="34" charset="0"/>
                <a:ea typeface="Calibri" panose="020F0502020204030204" pitchFamily="34" charset="0"/>
                <a:cs typeface="Times New Roman" panose="02020603050405020304" pitchFamily="18" charset="0"/>
              </a:rPr>
              <a:t> </a:t>
            </a:r>
            <a:endParaRPr kumimoji="0" lang="es-ES" altLang="es-ES" sz="15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ángulo 7"/>
          <p:cNvSpPr/>
          <p:nvPr userDrawn="1"/>
        </p:nvSpPr>
        <p:spPr>
          <a:xfrm>
            <a:off x="395535" y="6145529"/>
            <a:ext cx="8305119" cy="586314"/>
          </a:xfrm>
          <a:prstGeom prst="rect">
            <a:avLst/>
          </a:prstGeom>
          <a:solidFill>
            <a:schemeClr val="bg1"/>
          </a:solidFill>
        </p:spPr>
        <p:txBody>
          <a:bodyPr wrap="square">
            <a:spAutoFit/>
          </a:bodyPr>
          <a:lstStyle/>
          <a:p>
            <a:pPr algn="just">
              <a:lnSpc>
                <a:spcPct val="107000"/>
              </a:lnSpc>
              <a:spcBef>
                <a:spcPts val="500"/>
              </a:spcBef>
              <a:spcAft>
                <a:spcPts val="800"/>
              </a:spcAft>
              <a:tabLst>
                <a:tab pos="2700020" algn="ctr"/>
                <a:tab pos="5400040" algn="r"/>
                <a:tab pos="449580" algn="l"/>
              </a:tabLst>
            </a:pPr>
            <a:r>
              <a:rPr lang="es-ES" sz="1500" i="1" dirty="0">
                <a:latin typeface="Calibri" panose="020F0502020204030204" pitchFamily="34" charset="0"/>
                <a:ea typeface="Calibri" panose="020F0502020204030204" pitchFamily="34" charset="0"/>
                <a:cs typeface="Times New Roman" panose="02020603050405020304" pitchFamily="18" charset="0"/>
              </a:rPr>
              <a:t>La presente publicación sólo refleja las opiniones del autor. La Comisión Europea no es responsable de ningún uso que pudiera hacerse de la información que contiene.</a:t>
            </a:r>
            <a:endParaRPr lang="es-ES" sz="15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userDrawn="1"/>
        </p:nvSpPr>
        <p:spPr bwMode="auto">
          <a:xfrm>
            <a:off x="404501" y="188640"/>
            <a:ext cx="480131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S" altLang="es-ES" sz="3200" b="1" i="0" u="none" strike="noStrike" cap="none" normalizeH="0" baseline="0" dirty="0" smtClean="0">
                <a:ln>
                  <a:noFill/>
                </a:ln>
                <a:solidFill>
                  <a:srgbClr val="007AC6"/>
                </a:solidFill>
                <a:effectLst/>
                <a:latin typeface="Trebuchet MS" panose="020B0603020202020204" pitchFamily="34" charset="0"/>
                <a:ea typeface="Calibri" panose="020F0502020204030204" pitchFamily="34" charset="0"/>
                <a:cs typeface="Times New Roman" panose="02020603050405020304" pitchFamily="18" charset="0"/>
              </a:rPr>
              <a:t>Licencia de contenidos	</a:t>
            </a:r>
            <a:endParaRPr kumimoji="0" lang="es-ES" altLang="es-ES" sz="3200" b="0" i="0" u="none" strike="noStrike" cap="none" normalizeH="0" baseline="0" dirty="0" smtClean="0">
              <a:ln>
                <a:noFill/>
              </a:ln>
              <a:solidFill>
                <a:schemeClr val="tx1"/>
              </a:solidFill>
              <a:effectLst/>
              <a:latin typeface="Trebuchet MS" panose="020B0603020202020204" pitchFamily="34" charset="0"/>
            </a:endParaRPr>
          </a:p>
        </p:txBody>
      </p:sp>
      <p:pic>
        <p:nvPicPr>
          <p:cNvPr id="10" name="Imagen 6" descr="http://mirrors.creativecommons.org/presskit/buttons/88x31/png/by-nc-sa.eu.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391722" y="220436"/>
            <a:ext cx="1428750" cy="49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188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2" r:id="rId4"/>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jDvKm_5QbHA&amp;nohtml5=False"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_x84WJD6u6g" TargetMode="External"/><Relationship Id="rId7"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alumnosayudantes.wordpress.com/" TargetMode="Externa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7.pn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9.jpeg"/><Relationship Id="rId4" Type="http://schemas.openxmlformats.org/officeDocument/2006/relationships/diagramData" Target="../diagrams/data2.xml"/><Relationship Id="rId9"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osi.es/" TargetMode="External"/><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PV1fUs3jHw"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ctrTitle"/>
          </p:nvPr>
        </p:nvSpPr>
        <p:spPr/>
        <p:txBody>
          <a:bodyPr/>
          <a:lstStyle/>
          <a:p>
            <a:r>
              <a:rPr lang="es-ES" sz="2200" dirty="0" smtClean="0">
                <a:solidFill>
                  <a:srgbClr val="0070C0"/>
                </a:solidFill>
              </a:rPr>
              <a:t/>
            </a:r>
            <a:br>
              <a:rPr lang="es-ES" sz="2200" dirty="0" smtClean="0">
                <a:solidFill>
                  <a:srgbClr val="0070C0"/>
                </a:solidFill>
              </a:rPr>
            </a:br>
            <a:r>
              <a:rPr lang="es-ES" dirty="0" smtClean="0">
                <a:solidFill>
                  <a:srgbClr val="0070C0"/>
                </a:solidFill>
              </a:rPr>
              <a:t>Ciberacoso </a:t>
            </a:r>
            <a:r>
              <a:rPr lang="es-ES" dirty="0">
                <a:solidFill>
                  <a:srgbClr val="0070C0"/>
                </a:solidFill>
              </a:rPr>
              <a:t>escolar</a:t>
            </a:r>
            <a:endParaRPr lang="es-ES" dirty="0"/>
          </a:p>
        </p:txBody>
      </p:sp>
      <p:sp>
        <p:nvSpPr>
          <p:cNvPr id="5" name="Marcador de texto 4"/>
          <p:cNvSpPr>
            <a:spLocks noGrp="1"/>
          </p:cNvSpPr>
          <p:nvPr>
            <p:ph type="body" sz="quarter" idx="13"/>
          </p:nvPr>
        </p:nvSpPr>
        <p:spPr/>
        <p:txBody>
          <a:bodyPr/>
          <a:lstStyle/>
          <a:p>
            <a:r>
              <a:rPr lang="es-ES" dirty="0"/>
              <a:t>Charla de sensibilización dirigida al alumnado</a:t>
            </a:r>
          </a:p>
        </p:txBody>
      </p:sp>
    </p:spTree>
    <p:extLst>
      <p:ext uri="{BB962C8B-B14F-4D97-AF65-F5344CB8AC3E}">
        <p14:creationId xmlns:p14="http://schemas.microsoft.com/office/powerpoint/2010/main" val="14309546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Marcador de contenido 16"/>
          <p:cNvPicPr>
            <a:picLocks noGrp="1" noChangeAspect="1"/>
          </p:cNvPicPr>
          <p:nvPr>
            <p:ph sz="quarter" idx="4294967295"/>
          </p:nvPr>
        </p:nvPicPr>
        <p:blipFill>
          <a:blip r:embed="rId3" cstate="email">
            <a:extLst>
              <a:ext uri="{28A0092B-C50C-407E-A947-70E740481C1C}">
                <a14:useLocalDpi xmlns:a14="http://schemas.microsoft.com/office/drawing/2010/main" val="0"/>
              </a:ext>
            </a:extLst>
          </a:blip>
          <a:stretch>
            <a:fillRect/>
          </a:stretch>
        </p:blipFill>
        <p:spPr>
          <a:xfrm>
            <a:off x="5364088" y="2661375"/>
            <a:ext cx="3059832" cy="2874418"/>
          </a:xfrm>
          <a:prstGeom prst="rect">
            <a:avLst/>
          </a:prstGeom>
          <a:ln>
            <a:noFill/>
          </a:ln>
          <a:effectLst>
            <a:outerShdw blurRad="292100" dist="139700" dir="2700000" algn="tl" rotWithShape="0">
              <a:srgbClr val="333333">
                <a:alpha val="65000"/>
              </a:srgbClr>
            </a:outerShdw>
          </a:effectLst>
        </p:spPr>
      </p:pic>
      <p:sp>
        <p:nvSpPr>
          <p:cNvPr id="13" name="Marcador de contenido 12"/>
          <p:cNvSpPr>
            <a:spLocks noGrp="1"/>
          </p:cNvSpPr>
          <p:nvPr>
            <p:ph idx="1"/>
          </p:nvPr>
        </p:nvSpPr>
        <p:spPr>
          <a:xfrm>
            <a:off x="179512" y="2334388"/>
            <a:ext cx="4896544" cy="3528392"/>
          </a:xfrm>
          <a:solidFill>
            <a:schemeClr val="bg1"/>
          </a:solidFill>
        </p:spPr>
        <p:txBody>
          <a:bodyPr anchor="b">
            <a:normAutofit/>
          </a:bodyPr>
          <a:lstStyle/>
          <a:p>
            <a:pPr>
              <a:buClr>
                <a:srgbClr val="0070C0"/>
              </a:buClr>
              <a:buSzPct val="80000"/>
            </a:pPr>
            <a:r>
              <a:rPr lang="es-ES" sz="2800" dirty="0" smtClean="0">
                <a:solidFill>
                  <a:schemeClr val="tx1"/>
                </a:solidFill>
              </a:rPr>
              <a:t>Miedo a convertirse en víctimas</a:t>
            </a:r>
          </a:p>
          <a:p>
            <a:pPr>
              <a:buClr>
                <a:srgbClr val="0070C0"/>
              </a:buClr>
              <a:buSzPct val="80000"/>
            </a:pPr>
            <a:r>
              <a:rPr lang="es-ES" sz="2800" dirty="0" smtClean="0">
                <a:solidFill>
                  <a:schemeClr val="tx1"/>
                </a:solidFill>
              </a:rPr>
              <a:t>Necesidad de integrarse en el grupo</a:t>
            </a:r>
          </a:p>
          <a:p>
            <a:pPr>
              <a:buClr>
                <a:srgbClr val="0070C0"/>
              </a:buClr>
              <a:buSzPct val="80000"/>
            </a:pPr>
            <a:r>
              <a:rPr lang="es-ES" sz="2800" dirty="0" smtClean="0">
                <a:solidFill>
                  <a:schemeClr val="tx1"/>
                </a:solidFill>
              </a:rPr>
              <a:t>Indiferencia, falta de empatía</a:t>
            </a:r>
          </a:p>
          <a:p>
            <a:pPr>
              <a:buClr>
                <a:srgbClr val="0070C0"/>
              </a:buClr>
              <a:buSzPct val="80000"/>
            </a:pPr>
            <a:r>
              <a:rPr lang="es-ES" sz="2800" dirty="0" smtClean="0">
                <a:solidFill>
                  <a:schemeClr val="tx1"/>
                </a:solidFill>
              </a:rPr>
              <a:t>Falta de valor y responsabilidad… </a:t>
            </a:r>
          </a:p>
        </p:txBody>
      </p:sp>
      <p:sp>
        <p:nvSpPr>
          <p:cNvPr id="9" name="Marcador de número de diapositiva 5"/>
          <p:cNvSpPr>
            <a:spLocks noGrp="1"/>
          </p:cNvSpPr>
          <p:nvPr>
            <p:ph type="sldNum" sz="quarter" idx="12"/>
          </p:nvPr>
        </p:nvSpPr>
        <p:spPr>
          <a:prstGeom prst="rect">
            <a:avLst/>
          </a:prstGeom>
        </p:spPr>
        <p:txBody>
          <a:bodyPr/>
          <a:lstStyle/>
          <a:p>
            <a:pPr algn="r"/>
            <a:r>
              <a:rPr lang="es-ES" sz="1200" dirty="0" smtClean="0">
                <a:solidFill>
                  <a:schemeClr val="bg1"/>
                </a:solidFill>
              </a:rPr>
              <a:t>11</a:t>
            </a:r>
            <a:endParaRPr lang="es-ES" sz="1200" dirty="0">
              <a:solidFill>
                <a:schemeClr val="bg1"/>
              </a:solidFill>
            </a:endParaRPr>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Otros perfiles implicados</a:t>
            </a:r>
            <a:endParaRPr lang="es-ES" sz="1200" b="1" dirty="0">
              <a:solidFill>
                <a:schemeClr val="bg1"/>
              </a:solidFill>
            </a:endParaRPr>
          </a:p>
        </p:txBody>
      </p:sp>
      <p:sp>
        <p:nvSpPr>
          <p:cNvPr id="11" name="Título 1"/>
          <p:cNvSpPr>
            <a:spLocks noGrp="1"/>
          </p:cNvSpPr>
          <p:nvPr>
            <p:ph type="title"/>
          </p:nvPr>
        </p:nvSpPr>
        <p:spPr>
          <a:xfrm>
            <a:off x="0" y="260648"/>
            <a:ext cx="9144000" cy="1143000"/>
          </a:xfrm>
        </p:spPr>
        <p:txBody>
          <a:bodyPr>
            <a:noAutofit/>
          </a:bodyPr>
          <a:lstStyle/>
          <a:p>
            <a:r>
              <a:rPr lang="es-ES" sz="4400" dirty="0"/>
              <a:t>Rol de las personas implicadas en </a:t>
            </a:r>
            <a:r>
              <a:rPr lang="es-ES" sz="4400" dirty="0" smtClean="0"/>
              <a:t>el ciberacoso</a:t>
            </a:r>
            <a:endParaRPr lang="es-ES" sz="4400" dirty="0"/>
          </a:p>
        </p:txBody>
      </p:sp>
      <p:sp>
        <p:nvSpPr>
          <p:cNvPr id="14" name="Cuadro de texto 2"/>
          <p:cNvSpPr txBox="1">
            <a:spLocks noChangeArrowheads="1"/>
          </p:cNvSpPr>
          <p:nvPr/>
        </p:nvSpPr>
        <p:spPr bwMode="auto">
          <a:xfrm>
            <a:off x="2303748" y="1628800"/>
            <a:ext cx="4536504"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ctr" anchorCtr="0">
            <a:spAutoFit/>
          </a:bodyPr>
          <a:lstStyle/>
          <a:p>
            <a:pPr algn="ctr"/>
            <a:r>
              <a:rPr lang="es-ES" b="1" dirty="0" smtClean="0">
                <a:solidFill>
                  <a:srgbClr val="0070C0"/>
                </a:solidFill>
              </a:rPr>
              <a:t>OBSERVADORES/ESPECTADORES/TESTIGOS </a:t>
            </a:r>
            <a:endParaRPr lang="es-ES" sz="2400" b="1" dirty="0">
              <a:solidFill>
                <a:srgbClr val="0070C0"/>
              </a:solidFill>
            </a:endParaRPr>
          </a:p>
        </p:txBody>
      </p:sp>
    </p:spTree>
    <p:extLst>
      <p:ext uri="{BB962C8B-B14F-4D97-AF65-F5344CB8AC3E}">
        <p14:creationId xmlns:p14="http://schemas.microsoft.com/office/powerpoint/2010/main" val="1246489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p:txBody>
          <a:bodyPr vert="horz" lIns="91440" tIns="45720" rIns="91440" bIns="45720" rtlCol="0" anchor="ctr">
            <a:normAutofit/>
          </a:bodyPr>
          <a:lstStyle/>
          <a:p>
            <a:r>
              <a:rPr lang="es-ES" sz="4400" dirty="0" smtClean="0"/>
              <a:t>Ejemplos de </a:t>
            </a:r>
            <a:r>
              <a:rPr lang="es-ES" sz="4400" dirty="0" err="1" smtClean="0"/>
              <a:t>ciberacoso</a:t>
            </a:r>
            <a:endParaRPr lang="es-ES" sz="4400" dirty="0"/>
          </a:p>
        </p:txBody>
      </p:sp>
      <p:sp>
        <p:nvSpPr>
          <p:cNvPr id="10" name="Marcador de número de diapositiva 2"/>
          <p:cNvSpPr>
            <a:spLocks noGrp="1"/>
          </p:cNvSpPr>
          <p:nvPr>
            <p:ph type="sldNum" sz="quarter" idx="12"/>
          </p:nvPr>
        </p:nvSpPr>
        <p:spPr/>
        <p:txBody>
          <a:bodyPr/>
          <a:lstStyle/>
          <a:p>
            <a:r>
              <a:rPr lang="es-ES" dirty="0" smtClean="0"/>
              <a:t>23</a:t>
            </a:r>
          </a:p>
        </p:txBody>
      </p:sp>
      <p:grpSp>
        <p:nvGrpSpPr>
          <p:cNvPr id="8" name="Grupo 7"/>
          <p:cNvGrpSpPr/>
          <p:nvPr/>
        </p:nvGrpSpPr>
        <p:grpSpPr>
          <a:xfrm>
            <a:off x="971600" y="1482535"/>
            <a:ext cx="2266659" cy="1218009"/>
            <a:chOff x="627451" y="1984"/>
            <a:chExt cx="2122643" cy="1218009"/>
          </a:xfrm>
        </p:grpSpPr>
        <p:sp>
          <p:nvSpPr>
            <p:cNvPr id="24" name="Rectángulo 23"/>
            <p:cNvSpPr/>
            <p:nvPr/>
          </p:nvSpPr>
          <p:spPr>
            <a:xfrm>
              <a:off x="693038" y="1984"/>
              <a:ext cx="2030015" cy="1218009"/>
            </a:xfrm>
            <a:prstGeom prst="rect">
              <a:avLst/>
            </a:prstGeom>
            <a:solidFill>
              <a:srgbClr val="0070C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ectángulo 24"/>
            <p:cNvSpPr/>
            <p:nvPr/>
          </p:nvSpPr>
          <p:spPr>
            <a:xfrm>
              <a:off x="627451" y="1984"/>
              <a:ext cx="2122643" cy="1218009"/>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i="0" u="none" kern="1200" dirty="0" smtClean="0"/>
                <a:t>Distribuir imágenes comprometidas o datos que pueden perjudicar a otra persona</a:t>
              </a:r>
              <a:endParaRPr lang="es-ES" sz="1600" kern="1200" dirty="0"/>
            </a:p>
          </p:txBody>
        </p:sp>
      </p:grpSp>
      <p:grpSp>
        <p:nvGrpSpPr>
          <p:cNvPr id="11" name="Grupo 10"/>
          <p:cNvGrpSpPr/>
          <p:nvPr/>
        </p:nvGrpSpPr>
        <p:grpSpPr>
          <a:xfrm>
            <a:off x="6104094" y="1482535"/>
            <a:ext cx="2030015" cy="1218009"/>
            <a:chOff x="3010546" y="1984"/>
            <a:chExt cx="2030015" cy="1218009"/>
          </a:xfrm>
        </p:grpSpPr>
        <p:sp>
          <p:nvSpPr>
            <p:cNvPr id="22" name="Rectángulo 21"/>
            <p:cNvSpPr/>
            <p:nvPr/>
          </p:nvSpPr>
          <p:spPr>
            <a:xfrm>
              <a:off x="3010546" y="1984"/>
              <a:ext cx="2030015" cy="1218009"/>
            </a:xfrm>
            <a:prstGeom prst="rect">
              <a:avLst/>
            </a:prstGeom>
            <a:solidFill>
              <a:srgbClr val="0070C0"/>
            </a:solidFill>
            <a:ln>
              <a:solidFill>
                <a:schemeClr val="bg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3" name="Rectángulo 22"/>
            <p:cNvSpPr/>
            <p:nvPr/>
          </p:nvSpPr>
          <p:spPr>
            <a:xfrm>
              <a:off x="3010546" y="1984"/>
              <a:ext cx="2030015" cy="1218009"/>
            </a:xfrm>
            <a:prstGeom prst="rect">
              <a:avLst/>
            </a:prstGeom>
            <a:ln>
              <a:solidFill>
                <a:schemeClr val="bg1"/>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Utilizar sitios web para ridiculizar a la víctima</a:t>
              </a:r>
              <a:endParaRPr lang="es-ES" sz="1600" kern="1200" dirty="0"/>
            </a:p>
          </p:txBody>
        </p:sp>
      </p:grpSp>
      <p:grpSp>
        <p:nvGrpSpPr>
          <p:cNvPr id="12" name="Grupo 11"/>
          <p:cNvGrpSpPr/>
          <p:nvPr/>
        </p:nvGrpSpPr>
        <p:grpSpPr>
          <a:xfrm>
            <a:off x="3347864" y="4703953"/>
            <a:ext cx="2030015" cy="1218009"/>
            <a:chOff x="916483" y="1422995"/>
            <a:chExt cx="2030015" cy="1218009"/>
          </a:xfrm>
        </p:grpSpPr>
        <p:sp>
          <p:nvSpPr>
            <p:cNvPr id="20" name="Rectángulo 19"/>
            <p:cNvSpPr/>
            <p:nvPr/>
          </p:nvSpPr>
          <p:spPr>
            <a:xfrm>
              <a:off x="916483" y="1422995"/>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Rectángulo 20"/>
            <p:cNvSpPr/>
            <p:nvPr/>
          </p:nvSpPr>
          <p:spPr>
            <a:xfrm>
              <a:off x="916483" y="1422995"/>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Crear perfiles falsos</a:t>
              </a:r>
              <a:endParaRPr lang="es-ES" sz="1600" kern="1200" dirty="0"/>
            </a:p>
          </p:txBody>
        </p:sp>
      </p:grpSp>
      <p:grpSp>
        <p:nvGrpSpPr>
          <p:cNvPr id="13" name="Grupo 12"/>
          <p:cNvGrpSpPr/>
          <p:nvPr/>
        </p:nvGrpSpPr>
        <p:grpSpPr>
          <a:xfrm>
            <a:off x="2457128" y="3054066"/>
            <a:ext cx="2030015" cy="1218009"/>
            <a:chOff x="3035616" y="1430656"/>
            <a:chExt cx="2030015" cy="1218009"/>
          </a:xfrm>
        </p:grpSpPr>
        <p:sp>
          <p:nvSpPr>
            <p:cNvPr id="18" name="Rectángulo 17"/>
            <p:cNvSpPr/>
            <p:nvPr/>
          </p:nvSpPr>
          <p:spPr>
            <a:xfrm>
              <a:off x="3035616" y="1430656"/>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ectángulo 18"/>
            <p:cNvSpPr/>
            <p:nvPr/>
          </p:nvSpPr>
          <p:spPr>
            <a:xfrm>
              <a:off x="3035616" y="1430656"/>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Robar/suplantar su identidad</a:t>
              </a:r>
              <a:endParaRPr lang="es-ES" sz="1600" kern="1200" dirty="0"/>
            </a:p>
          </p:txBody>
        </p:sp>
      </p:grpSp>
      <p:grpSp>
        <p:nvGrpSpPr>
          <p:cNvPr id="14" name="Grupo 13"/>
          <p:cNvGrpSpPr/>
          <p:nvPr/>
        </p:nvGrpSpPr>
        <p:grpSpPr>
          <a:xfrm>
            <a:off x="4741731" y="3068624"/>
            <a:ext cx="2030015" cy="1218009"/>
            <a:chOff x="1728205" y="2844006"/>
            <a:chExt cx="2030015" cy="1218009"/>
          </a:xfrm>
        </p:grpSpPr>
        <p:sp>
          <p:nvSpPr>
            <p:cNvPr id="16" name="Rectángulo 15"/>
            <p:cNvSpPr/>
            <p:nvPr/>
          </p:nvSpPr>
          <p:spPr>
            <a:xfrm>
              <a:off x="1728205" y="2844006"/>
              <a:ext cx="2030015" cy="1218009"/>
            </a:xfrm>
            <a:prstGeom prst="rect">
              <a:avLst/>
            </a:prstGeom>
            <a:solidFill>
              <a:srgbClr val="0070C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Rectángulo 16"/>
            <p:cNvSpPr/>
            <p:nvPr/>
          </p:nvSpPr>
          <p:spPr>
            <a:xfrm>
              <a:off x="1728205" y="2844006"/>
              <a:ext cx="2030015" cy="121800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Engañarle haciéndose pasar por persona conocida</a:t>
              </a:r>
              <a:endParaRPr lang="es-ES" sz="1600" kern="1200" dirty="0"/>
            </a:p>
          </p:txBody>
        </p:sp>
      </p:grpSp>
      <p:grpSp>
        <p:nvGrpSpPr>
          <p:cNvPr id="26" name="Grupo 25"/>
          <p:cNvGrpSpPr/>
          <p:nvPr/>
        </p:nvGrpSpPr>
        <p:grpSpPr>
          <a:xfrm>
            <a:off x="3638409" y="1496535"/>
            <a:ext cx="2030015" cy="1218009"/>
            <a:chOff x="346252" y="190373"/>
            <a:chExt cx="2030015" cy="1218009"/>
          </a:xfrm>
        </p:grpSpPr>
        <p:sp>
          <p:nvSpPr>
            <p:cNvPr id="39" name="Rectángulo 38"/>
            <p:cNvSpPr/>
            <p:nvPr/>
          </p:nvSpPr>
          <p:spPr>
            <a:xfrm>
              <a:off x="346252" y="190373"/>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40" name="Rectángulo 39"/>
            <p:cNvSpPr/>
            <p:nvPr/>
          </p:nvSpPr>
          <p:spPr>
            <a:xfrm>
              <a:off x="346252" y="190373"/>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i="0" u="none" kern="1200" dirty="0" smtClean="0"/>
                <a:t>Añadir su dirección su correo en ‘cadenas’ de spam, blanco de desconocidos</a:t>
              </a:r>
              <a:endParaRPr lang="es-ES" sz="1600" kern="1200" dirty="0"/>
            </a:p>
          </p:txBody>
        </p:sp>
      </p:grpSp>
      <p:grpSp>
        <p:nvGrpSpPr>
          <p:cNvPr id="27" name="Grupo 26"/>
          <p:cNvGrpSpPr/>
          <p:nvPr/>
        </p:nvGrpSpPr>
        <p:grpSpPr>
          <a:xfrm>
            <a:off x="971600" y="4719610"/>
            <a:ext cx="2030015" cy="1218009"/>
            <a:chOff x="2579086" y="0"/>
            <a:chExt cx="2030015" cy="1218009"/>
          </a:xfrm>
        </p:grpSpPr>
        <p:sp>
          <p:nvSpPr>
            <p:cNvPr id="37" name="Rectángulo 36"/>
            <p:cNvSpPr/>
            <p:nvPr/>
          </p:nvSpPr>
          <p:spPr>
            <a:xfrm>
              <a:off x="2579086" y="0"/>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8" name="Rectángulo 37"/>
            <p:cNvSpPr/>
            <p:nvPr/>
          </p:nvSpPr>
          <p:spPr>
            <a:xfrm>
              <a:off x="2579086" y="0"/>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Asaltar su correo electrónico, leer sus mensajes o impedir que tenga acceso</a:t>
              </a:r>
              <a:endParaRPr lang="es-ES" sz="1600" kern="1200" dirty="0"/>
            </a:p>
          </p:txBody>
        </p:sp>
      </p:grpSp>
      <p:grpSp>
        <p:nvGrpSpPr>
          <p:cNvPr id="28" name="Grupo 27"/>
          <p:cNvGrpSpPr/>
          <p:nvPr/>
        </p:nvGrpSpPr>
        <p:grpSpPr>
          <a:xfrm>
            <a:off x="201725" y="3054066"/>
            <a:ext cx="2030015" cy="1218009"/>
            <a:chOff x="383239" y="1920686"/>
            <a:chExt cx="2030015" cy="1218009"/>
          </a:xfrm>
        </p:grpSpPr>
        <p:sp>
          <p:nvSpPr>
            <p:cNvPr id="35" name="Rectángulo 34"/>
            <p:cNvSpPr/>
            <p:nvPr/>
          </p:nvSpPr>
          <p:spPr>
            <a:xfrm>
              <a:off x="383239" y="1920686"/>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Rectángulo 35"/>
            <p:cNvSpPr/>
            <p:nvPr/>
          </p:nvSpPr>
          <p:spPr>
            <a:xfrm>
              <a:off x="383239" y="1920686"/>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Hacer correr falsos rumores en su nombre</a:t>
              </a:r>
              <a:endParaRPr lang="es-ES" sz="1600" kern="1200" dirty="0"/>
            </a:p>
          </p:txBody>
        </p:sp>
      </p:grpSp>
      <p:grpSp>
        <p:nvGrpSpPr>
          <p:cNvPr id="29" name="Grupo 28"/>
          <p:cNvGrpSpPr/>
          <p:nvPr/>
        </p:nvGrpSpPr>
        <p:grpSpPr>
          <a:xfrm>
            <a:off x="7026334" y="3068624"/>
            <a:ext cx="1837505" cy="1218009"/>
            <a:chOff x="2560897" y="1440157"/>
            <a:chExt cx="2030015" cy="1218009"/>
          </a:xfrm>
        </p:grpSpPr>
        <p:sp>
          <p:nvSpPr>
            <p:cNvPr id="33" name="Rectángulo 32"/>
            <p:cNvSpPr/>
            <p:nvPr/>
          </p:nvSpPr>
          <p:spPr>
            <a:xfrm>
              <a:off x="2560897" y="1440157"/>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4" name="Rectángulo 33"/>
            <p:cNvSpPr/>
            <p:nvPr/>
          </p:nvSpPr>
          <p:spPr>
            <a:xfrm>
              <a:off x="2560897" y="1440157"/>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Enviar mensajes ofensivos y hostigadores</a:t>
              </a:r>
              <a:endParaRPr lang="es-ES" sz="1600" kern="1200" dirty="0"/>
            </a:p>
          </p:txBody>
        </p:sp>
      </p:grpSp>
      <p:grpSp>
        <p:nvGrpSpPr>
          <p:cNvPr id="30" name="Grupo 29"/>
          <p:cNvGrpSpPr/>
          <p:nvPr/>
        </p:nvGrpSpPr>
        <p:grpSpPr>
          <a:xfrm>
            <a:off x="5589985" y="4719610"/>
            <a:ext cx="2150367" cy="1218009"/>
            <a:chOff x="2520277" y="2845990"/>
            <a:chExt cx="2030015" cy="1218009"/>
          </a:xfrm>
        </p:grpSpPr>
        <p:sp>
          <p:nvSpPr>
            <p:cNvPr id="31" name="Rectángulo 30"/>
            <p:cNvSpPr/>
            <p:nvPr/>
          </p:nvSpPr>
          <p:spPr>
            <a:xfrm>
              <a:off x="2520277" y="2845990"/>
              <a:ext cx="2030015" cy="1218009"/>
            </a:xfrm>
            <a:prstGeom prst="rect">
              <a:avLst/>
            </a:prstGeom>
            <a:ln>
              <a:solidFill>
                <a:srgbClr val="0070C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2" name="Rectángulo 31"/>
            <p:cNvSpPr/>
            <p:nvPr/>
          </p:nvSpPr>
          <p:spPr>
            <a:xfrm>
              <a:off x="2520277" y="2845990"/>
              <a:ext cx="2030015" cy="121800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S" sz="1600" kern="1200" dirty="0" smtClean="0"/>
                <a:t>Perseguir, hacer llamadas silenciosas, con amenazas e insultos o en horas inoportunas</a:t>
              </a:r>
              <a:endParaRPr lang="es-ES" sz="1600" kern="1200" dirty="0"/>
            </a:p>
          </p:txBody>
        </p:sp>
      </p:grpSp>
      <p:sp>
        <p:nvSpPr>
          <p:cNvPr id="41" name="5 Marcador de pie de página"/>
          <p:cNvSpPr>
            <a:spLocks noGrp="1"/>
          </p:cNvSpPr>
          <p:nvPr>
            <p:ph type="ftr" sz="quarter" idx="11"/>
          </p:nvPr>
        </p:nvSpPr>
        <p:spPr>
          <a:xfrm>
            <a:off x="2915816" y="6356350"/>
            <a:ext cx="3312368" cy="365125"/>
          </a:xfrm>
          <a:prstGeom prst="rect">
            <a:avLst/>
          </a:prstGeom>
        </p:spPr>
        <p:txBody>
          <a:bodyPr vert="horz" lIns="91440" tIns="45720" rIns="91440" bIns="45720" rtlCol="0" anchor="ctr"/>
          <a:lstStyle/>
          <a:p>
            <a:pPr algn="ctr"/>
            <a:r>
              <a:rPr lang="es-ES" sz="1200" dirty="0" smtClean="0">
                <a:solidFill>
                  <a:schemeClr val="bg1"/>
                </a:solidFill>
              </a:rPr>
              <a:t>Ejemplos de </a:t>
            </a:r>
            <a:r>
              <a:rPr lang="es-ES" sz="1200" dirty="0" err="1" smtClean="0">
                <a:solidFill>
                  <a:schemeClr val="bg1"/>
                </a:solidFill>
              </a:rPr>
              <a:t>ciberacoso</a:t>
            </a:r>
            <a:endParaRPr lang="es-ES" sz="1200" dirty="0">
              <a:solidFill>
                <a:schemeClr val="bg1"/>
              </a:solidFill>
            </a:endParaRPr>
          </a:p>
        </p:txBody>
      </p:sp>
    </p:spTree>
    <p:extLst>
      <p:ext uri="{BB962C8B-B14F-4D97-AF65-F5344CB8AC3E}">
        <p14:creationId xmlns:p14="http://schemas.microsoft.com/office/powerpoint/2010/main" val="19311270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Marcador de contenido 9">
            <a:hlinkClick r:id="rId3"/>
          </p:cNvPr>
          <p:cNvPicPr>
            <a:picLocks noGrp="1"/>
          </p:cNvPicPr>
          <p:nvPr>
            <p:ph idx="1"/>
          </p:nvPr>
        </p:nvPicPr>
        <p:blipFill rotWithShape="1">
          <a:blip r:embed="rId4" cstate="print">
            <a:extLst>
              <a:ext uri="{28A0092B-C50C-407E-A947-70E740481C1C}">
                <a14:useLocalDpi xmlns:a14="http://schemas.microsoft.com/office/drawing/2010/main" val="0"/>
              </a:ext>
            </a:extLst>
          </a:blip>
          <a:srcRect b="11765"/>
          <a:stretch/>
        </p:blipFill>
        <p:spPr bwMode="auto">
          <a:xfrm>
            <a:off x="4067944" y="1700808"/>
            <a:ext cx="4592111" cy="3240360"/>
          </a:xfrm>
          <a:prstGeom prst="rect">
            <a:avLst/>
          </a:prstGeom>
          <a:ln>
            <a:noFill/>
          </a:ln>
          <a:effectLst>
            <a:softEdge rad="112500"/>
          </a:effectLst>
        </p:spPr>
      </p:pic>
      <p:sp>
        <p:nvSpPr>
          <p:cNvPr id="7" name="Título 6"/>
          <p:cNvSpPr>
            <a:spLocks noGrp="1"/>
          </p:cNvSpPr>
          <p:nvPr>
            <p:ph type="title"/>
          </p:nvPr>
        </p:nvSpPr>
        <p:spPr>
          <a:xfrm>
            <a:off x="0" y="0"/>
            <a:ext cx="9144000" cy="1417638"/>
          </a:xfrm>
        </p:spPr>
        <p:txBody>
          <a:bodyPr>
            <a:noAutofit/>
          </a:bodyPr>
          <a:lstStyle/>
          <a:p>
            <a:r>
              <a:rPr lang="es-ES" sz="4400" dirty="0" err="1" smtClean="0"/>
              <a:t>Sexting</a:t>
            </a:r>
            <a:r>
              <a:rPr lang="es-ES" sz="4400" dirty="0" smtClean="0"/>
              <a:t>, práctica </a:t>
            </a:r>
            <a:r>
              <a:rPr lang="es-ES" sz="4400" dirty="0"/>
              <a:t>de riesgo… antesala del </a:t>
            </a:r>
            <a:r>
              <a:rPr lang="es-ES" sz="4400" dirty="0" smtClean="0"/>
              <a:t>ciberacoso</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12</a:t>
            </a:fld>
            <a:endParaRPr lang="es-ES"/>
          </a:p>
        </p:txBody>
      </p:sp>
      <p:sp>
        <p:nvSpPr>
          <p:cNvPr id="9" name="Marcador de texto 8"/>
          <p:cNvSpPr>
            <a:spLocks noGrp="1"/>
          </p:cNvSpPr>
          <p:nvPr>
            <p:ph type="body" sz="half" idx="4294967295"/>
          </p:nvPr>
        </p:nvSpPr>
        <p:spPr>
          <a:xfrm>
            <a:off x="395536" y="1803325"/>
            <a:ext cx="3363594" cy="3065835"/>
          </a:xfrm>
          <a:prstGeom prst="rect">
            <a:avLst/>
          </a:prstGeom>
        </p:spPr>
        <p:txBody>
          <a:bodyPr>
            <a:noAutofit/>
          </a:bodyPr>
          <a:lstStyle/>
          <a:p>
            <a:pPr marL="0" indent="0" algn="just">
              <a:buNone/>
            </a:pPr>
            <a:r>
              <a:rPr lang="es-ES" sz="2300" b="1" dirty="0">
                <a:solidFill>
                  <a:srgbClr val="0070C0"/>
                </a:solidFill>
              </a:rPr>
              <a:t>Sexting</a:t>
            </a:r>
            <a:r>
              <a:rPr lang="es-ES" sz="2300" dirty="0"/>
              <a:t>: </a:t>
            </a:r>
            <a:r>
              <a:rPr lang="es-ES" sz="2300" i="1" dirty="0"/>
              <a:t>«difusión o publicación de imágenes o videos de tipo sexual, producidos por el propio remitente, </a:t>
            </a:r>
            <a:r>
              <a:rPr lang="es-ES" sz="2300" i="1" dirty="0" smtClean="0"/>
              <a:t>a </a:t>
            </a:r>
            <a:r>
              <a:rPr lang="es-ES" sz="2300" i="1" dirty="0"/>
              <a:t>través </a:t>
            </a:r>
            <a:r>
              <a:rPr lang="es-ES" sz="2300" i="1" dirty="0" smtClean="0"/>
              <a:t>de dispositivos </a:t>
            </a:r>
            <a:r>
              <a:rPr lang="es-ES" sz="2300" i="1" dirty="0"/>
              <a:t>tecnológicos (tabletas, portátiles, etc</a:t>
            </a:r>
            <a:r>
              <a:rPr lang="es-ES" sz="2300" i="1" dirty="0" smtClean="0"/>
              <a:t>.</a:t>
            </a:r>
            <a:r>
              <a:rPr lang="es-ES" sz="2300" dirty="0" smtClean="0"/>
              <a:t>)»</a:t>
            </a: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Prácticas de riesgo</a:t>
            </a:r>
            <a:endParaRPr lang="es-ES" sz="1200" b="1" dirty="0">
              <a:solidFill>
                <a:schemeClr val="bg1"/>
              </a:solidFill>
            </a:endParaRPr>
          </a:p>
        </p:txBody>
      </p:sp>
      <p:sp>
        <p:nvSpPr>
          <p:cNvPr id="2" name="Rectángulo 1"/>
          <p:cNvSpPr/>
          <p:nvPr/>
        </p:nvSpPr>
        <p:spPr>
          <a:xfrm>
            <a:off x="395536" y="5221069"/>
            <a:ext cx="8378513" cy="800219"/>
          </a:xfrm>
          <a:prstGeom prst="rect">
            <a:avLst/>
          </a:prstGeom>
        </p:spPr>
        <p:txBody>
          <a:bodyPr wrap="square">
            <a:spAutoFit/>
          </a:bodyPr>
          <a:lstStyle/>
          <a:p>
            <a:pPr algn="just"/>
            <a:r>
              <a:rPr lang="es-ES" sz="2300" b="1" dirty="0">
                <a:solidFill>
                  <a:srgbClr val="0070C0"/>
                </a:solidFill>
              </a:rPr>
              <a:t>Sextorsión</a:t>
            </a:r>
            <a:r>
              <a:rPr lang="es-ES" sz="2300" dirty="0"/>
              <a:t>: </a:t>
            </a:r>
            <a:r>
              <a:rPr lang="es-ES" sz="2300" i="1" dirty="0"/>
              <a:t>las imágenes y videos son </a:t>
            </a:r>
            <a:r>
              <a:rPr lang="es-ES" sz="2300" i="1" dirty="0" smtClean="0"/>
              <a:t>utilizados </a:t>
            </a:r>
            <a:r>
              <a:rPr lang="es-ES" sz="2300" i="1" dirty="0"/>
              <a:t>para obtener algo a cambio, </a:t>
            </a:r>
            <a:r>
              <a:rPr lang="es-ES" sz="2300" i="1" dirty="0" smtClean="0"/>
              <a:t>se amenaza y chantajea a </a:t>
            </a:r>
            <a:r>
              <a:rPr lang="es-ES" sz="2300" i="1" dirty="0"/>
              <a:t>la víctima con su publicación. </a:t>
            </a:r>
            <a:endParaRPr lang="es-ES" sz="2300" dirty="0"/>
          </a:p>
        </p:txBody>
      </p:sp>
      <p:pic>
        <p:nvPicPr>
          <p:cNvPr id="11"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28384" y="4286839"/>
            <a:ext cx="870353" cy="870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5840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Cómo prevenir el </a:t>
            </a:r>
            <a:r>
              <a:rPr lang="es-ES" sz="4400" dirty="0" err="1" smtClean="0"/>
              <a:t>ciberacoso</a:t>
            </a:r>
            <a:r>
              <a:rPr lang="es-ES" sz="4400" dirty="0" smtClean="0"/>
              <a:t> (I)</a:t>
            </a:r>
            <a:endParaRPr lang="es-ES" sz="4400" dirty="0"/>
          </a:p>
        </p:txBody>
      </p:sp>
      <p:sp>
        <p:nvSpPr>
          <p:cNvPr id="9" name="8 Marcador de contenido"/>
          <p:cNvSpPr>
            <a:spLocks noGrp="1"/>
          </p:cNvSpPr>
          <p:nvPr>
            <p:ph idx="1"/>
          </p:nvPr>
        </p:nvSpPr>
        <p:spPr>
          <a:xfrm>
            <a:off x="476468" y="1556793"/>
            <a:ext cx="4815611" cy="4572242"/>
          </a:xfrm>
        </p:spPr>
        <p:txBody>
          <a:bodyPr>
            <a:normAutofit fontScale="92500" lnSpcReduction="10000"/>
          </a:bodyPr>
          <a:lstStyle/>
          <a:p>
            <a:pPr lvl="0" algn="just">
              <a:lnSpc>
                <a:spcPct val="110000"/>
              </a:lnSpc>
              <a:spcBef>
                <a:spcPts val="1200"/>
              </a:spcBef>
              <a:buClr>
                <a:srgbClr val="0070C0"/>
              </a:buClr>
            </a:pPr>
            <a:r>
              <a:rPr lang="es-ES" sz="2400" b="1" dirty="0" smtClean="0">
                <a:solidFill>
                  <a:srgbClr val="0070C0"/>
                </a:solidFill>
              </a:rPr>
              <a:t>Piensa, antes de publicar</a:t>
            </a:r>
            <a:r>
              <a:rPr lang="es-ES" sz="2400" dirty="0" smtClean="0">
                <a:solidFill>
                  <a:srgbClr val="000000"/>
                </a:solidFill>
              </a:rPr>
              <a:t>, sobre las consecuencias de compartir esa información</a:t>
            </a:r>
          </a:p>
          <a:p>
            <a:pPr lvl="0" algn="just">
              <a:lnSpc>
                <a:spcPct val="110000"/>
              </a:lnSpc>
              <a:spcBef>
                <a:spcPts val="1200"/>
              </a:spcBef>
              <a:buClr>
                <a:srgbClr val="0070C0"/>
              </a:buClr>
            </a:pPr>
            <a:r>
              <a:rPr lang="es-ES" sz="2400" b="1" dirty="0" smtClean="0">
                <a:solidFill>
                  <a:srgbClr val="0070C0"/>
                </a:solidFill>
              </a:rPr>
              <a:t>Valora la visibilidad que tiene todo aquello que publicamos </a:t>
            </a:r>
            <a:r>
              <a:rPr lang="es-ES" sz="2400" dirty="0" smtClean="0">
                <a:solidFill>
                  <a:srgbClr val="000000"/>
                </a:solidFill>
              </a:rPr>
              <a:t>a través de Internet (WhatsApp, redes sociales, etc.) y su capacidad para hacerse extensivo y quedar fuera de tu control</a:t>
            </a:r>
          </a:p>
          <a:p>
            <a:pPr lvl="0">
              <a:lnSpc>
                <a:spcPct val="110000"/>
              </a:lnSpc>
              <a:spcBef>
                <a:spcPts val="1200"/>
              </a:spcBef>
              <a:buClr>
                <a:srgbClr val="0070C0"/>
              </a:buClr>
            </a:pPr>
            <a:r>
              <a:rPr lang="es-ES" sz="2400" b="1" dirty="0" smtClean="0">
                <a:solidFill>
                  <a:srgbClr val="0070C0"/>
                </a:solidFill>
              </a:rPr>
              <a:t>Configura de forma adecuada y personalizada la privacidad</a:t>
            </a:r>
            <a:r>
              <a:rPr lang="es-ES" sz="2400" b="1" dirty="0" smtClean="0"/>
              <a:t> </a:t>
            </a:r>
            <a:r>
              <a:rPr lang="es-ES" sz="2400" dirty="0" smtClean="0">
                <a:solidFill>
                  <a:srgbClr val="000000"/>
                </a:solidFill>
              </a:rPr>
              <a:t>de tus redes sociales</a:t>
            </a: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13</a:t>
            </a:fld>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a:t>Prevención</a:t>
            </a:r>
          </a:p>
        </p:txBody>
      </p:sp>
      <p:pic>
        <p:nvPicPr>
          <p:cNvPr id="2052" name="Picture 4" descr="Imagen decorativa madre e h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85" y="1798937"/>
            <a:ext cx="2722339" cy="408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378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normAutofit/>
          </a:bodyPr>
          <a:lstStyle/>
          <a:p>
            <a:r>
              <a:rPr lang="es-ES" sz="4400" dirty="0" smtClean="0"/>
              <a:t>Cómo prevenir el </a:t>
            </a:r>
            <a:r>
              <a:rPr lang="es-ES" sz="4400" dirty="0" err="1" smtClean="0"/>
              <a:t>ciberacoso</a:t>
            </a:r>
            <a:r>
              <a:rPr lang="es-ES" sz="4400" dirty="0" smtClean="0"/>
              <a:t> (II)</a:t>
            </a:r>
            <a:endParaRPr lang="es-ES" sz="4400" dirty="0"/>
          </a:p>
        </p:txBody>
      </p:sp>
      <p:sp>
        <p:nvSpPr>
          <p:cNvPr id="9" name="8 Marcador de contenido"/>
          <p:cNvSpPr>
            <a:spLocks noGrp="1"/>
          </p:cNvSpPr>
          <p:nvPr>
            <p:ph idx="1"/>
          </p:nvPr>
        </p:nvSpPr>
        <p:spPr>
          <a:xfrm>
            <a:off x="464958" y="1628800"/>
            <a:ext cx="4683106" cy="4453956"/>
          </a:xfrm>
        </p:spPr>
        <p:txBody>
          <a:bodyPr>
            <a:normAutofit fontScale="92500"/>
          </a:bodyPr>
          <a:lstStyle/>
          <a:p>
            <a:pPr lvl="0">
              <a:lnSpc>
                <a:spcPct val="110000"/>
              </a:lnSpc>
              <a:spcBef>
                <a:spcPts val="1200"/>
              </a:spcBef>
              <a:buClr>
                <a:srgbClr val="0070C0"/>
              </a:buClr>
              <a:defRPr/>
            </a:pPr>
            <a:r>
              <a:rPr lang="es-ES" sz="2400" dirty="0" smtClean="0">
                <a:solidFill>
                  <a:srgbClr val="000000"/>
                </a:solidFill>
              </a:rPr>
              <a:t>Protégete. </a:t>
            </a:r>
            <a:r>
              <a:rPr lang="es-ES" sz="2400" b="1" dirty="0" smtClean="0">
                <a:solidFill>
                  <a:srgbClr val="0070C0"/>
                </a:solidFill>
              </a:rPr>
              <a:t>No facilites datos personales</a:t>
            </a:r>
            <a:endParaRPr lang="es-ES" sz="2400" dirty="0" smtClean="0">
              <a:solidFill>
                <a:srgbClr val="0070C0"/>
              </a:solidFill>
            </a:endParaRPr>
          </a:p>
          <a:p>
            <a:pPr lvl="0" algn="just">
              <a:lnSpc>
                <a:spcPct val="110000"/>
              </a:lnSpc>
              <a:spcBef>
                <a:spcPts val="1200"/>
              </a:spcBef>
              <a:buClr>
                <a:srgbClr val="0070C0"/>
              </a:buClr>
            </a:pPr>
            <a:r>
              <a:rPr lang="es-ES" sz="2400" b="1" dirty="0" smtClean="0">
                <a:solidFill>
                  <a:srgbClr val="0070C0"/>
                </a:solidFill>
              </a:rPr>
              <a:t>Respeta </a:t>
            </a:r>
            <a:r>
              <a:rPr lang="es-ES" sz="2400" dirty="0" smtClean="0">
                <a:solidFill>
                  <a:srgbClr val="000000"/>
                </a:solidFill>
              </a:rPr>
              <a:t>siempre, en tus publicaciones, </a:t>
            </a:r>
            <a:r>
              <a:rPr lang="es-ES" sz="2400" b="1" dirty="0" smtClean="0">
                <a:solidFill>
                  <a:srgbClr val="0070C0"/>
                </a:solidFill>
              </a:rPr>
              <a:t>a los demás y a ti mismo</a:t>
            </a:r>
            <a:endParaRPr lang="es-ES" sz="2400" dirty="0" smtClean="0">
              <a:solidFill>
                <a:srgbClr val="0070C0"/>
              </a:solidFill>
            </a:endParaRPr>
          </a:p>
          <a:p>
            <a:pPr lvl="0" algn="just">
              <a:lnSpc>
                <a:spcPct val="110000"/>
              </a:lnSpc>
              <a:spcBef>
                <a:spcPts val="1200"/>
              </a:spcBef>
              <a:buClr>
                <a:srgbClr val="0070C0"/>
              </a:buClr>
            </a:pPr>
            <a:r>
              <a:rPr lang="es-ES" sz="2400" dirty="0" smtClean="0">
                <a:solidFill>
                  <a:srgbClr val="000000"/>
                </a:solidFill>
              </a:rPr>
              <a:t>Compórtate con</a:t>
            </a:r>
            <a:r>
              <a:rPr lang="es-ES" sz="2400" dirty="0" smtClean="0"/>
              <a:t> </a:t>
            </a:r>
            <a:r>
              <a:rPr lang="es-ES" sz="2400" b="1" dirty="0" smtClean="0">
                <a:solidFill>
                  <a:srgbClr val="0070C0"/>
                </a:solidFill>
              </a:rPr>
              <a:t>educación y respeto</a:t>
            </a:r>
            <a:r>
              <a:rPr lang="es-ES" sz="2400" dirty="0" smtClean="0">
                <a:solidFill>
                  <a:srgbClr val="0070C0"/>
                </a:solidFill>
              </a:rPr>
              <a:t> </a:t>
            </a:r>
            <a:r>
              <a:rPr lang="es-ES" sz="2400" dirty="0" smtClean="0">
                <a:solidFill>
                  <a:srgbClr val="000000"/>
                </a:solidFill>
              </a:rPr>
              <a:t>en la Red. Netiqueta</a:t>
            </a:r>
          </a:p>
          <a:p>
            <a:pPr lvl="0" algn="just">
              <a:lnSpc>
                <a:spcPct val="110000"/>
              </a:lnSpc>
              <a:spcBef>
                <a:spcPts val="1200"/>
              </a:spcBef>
              <a:buClr>
                <a:srgbClr val="0070C0"/>
              </a:buClr>
            </a:pPr>
            <a:r>
              <a:rPr lang="es-ES" sz="2400" dirty="0" smtClean="0">
                <a:solidFill>
                  <a:srgbClr val="000000"/>
                </a:solidFill>
              </a:rPr>
              <a:t>Tus amigos son tus mejores aliados a la hora de protegerte. </a:t>
            </a:r>
            <a:r>
              <a:rPr lang="es-ES" sz="2400" b="1" dirty="0" smtClean="0">
                <a:solidFill>
                  <a:srgbClr val="0070C0"/>
                </a:solidFill>
              </a:rPr>
              <a:t>Cuida y mantén tus relaciones sociales</a:t>
            </a:r>
            <a:endParaRPr lang="es-ES" sz="2400" dirty="0" smtClean="0">
              <a:solidFill>
                <a:srgbClr val="0070C0"/>
              </a:solidFill>
              <a:ea typeface="Calibri" panose="020F0502020204030204" pitchFamily="34" charset="0"/>
              <a:cs typeface="Calibri" panose="020F0502020204030204" pitchFamily="34" charset="0"/>
            </a:endParaRPr>
          </a:p>
        </p:txBody>
      </p:sp>
      <p:sp>
        <p:nvSpPr>
          <p:cNvPr id="4" name="Marcador de número de diapositiva 3"/>
          <p:cNvSpPr>
            <a:spLocks noGrp="1"/>
          </p:cNvSpPr>
          <p:nvPr>
            <p:ph type="sldNum" sz="quarter" idx="12"/>
          </p:nvPr>
        </p:nvSpPr>
        <p:spPr/>
        <p:txBody>
          <a:bodyPr/>
          <a:lstStyle/>
          <a:p>
            <a:fld id="{70ED536F-580B-41F4-B85A-D05C7DF0A5F5}" type="slidenum">
              <a:rPr lang="es-ES" smtClean="0"/>
              <a:pPr/>
              <a:t>14</a:t>
            </a:fld>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a:t>Prevención</a:t>
            </a:r>
          </a:p>
        </p:txBody>
      </p:sp>
      <p:pic>
        <p:nvPicPr>
          <p:cNvPr id="10" name="Picture 4" descr="Imagen decorativa madre e hij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6085" y="1798937"/>
            <a:ext cx="2722339" cy="4087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592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print">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a:xfrm>
            <a:off x="6553200" y="1004668"/>
            <a:ext cx="2590800" cy="2570693"/>
          </a:xfrm>
          <a:prstGeom prst="rect">
            <a:avLst/>
          </a:prstGeom>
        </p:spPr>
      </p:pic>
      <p:sp>
        <p:nvSpPr>
          <p:cNvPr id="4" name="Marcador de número de diapositiva 3"/>
          <p:cNvSpPr>
            <a:spLocks noGrp="1"/>
          </p:cNvSpPr>
          <p:nvPr>
            <p:ph type="sldNum" sz="quarter" idx="12"/>
          </p:nvPr>
        </p:nvSpPr>
        <p:spPr/>
        <p:txBody>
          <a:bodyPr/>
          <a:lstStyle/>
          <a:p>
            <a:fld id="{70ED536F-580B-41F4-B85A-D05C7DF0A5F5}" type="slidenum">
              <a:rPr lang="es-ES" smtClean="0"/>
              <a:pPr/>
              <a:t>15</a:t>
            </a:fld>
            <a:endParaRPr lang="es-ES" dirty="0"/>
          </a:p>
        </p:txBody>
      </p:sp>
      <p:sp>
        <p:nvSpPr>
          <p:cNvPr id="10" name="Título 7"/>
          <p:cNvSpPr txBox="1">
            <a:spLocks/>
          </p:cNvSpPr>
          <p:nvPr/>
        </p:nvSpPr>
        <p:spPr>
          <a:xfrm>
            <a:off x="0" y="404867"/>
            <a:ext cx="9021688"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Cómo actuar ante </a:t>
            </a:r>
          </a:p>
          <a:p>
            <a:r>
              <a:rPr lang="es-ES" b="0" dirty="0" smtClean="0">
                <a:solidFill>
                  <a:srgbClr val="0070C0"/>
                </a:solidFill>
                <a:latin typeface="+mn-lt"/>
              </a:rPr>
              <a:t>un caso de </a:t>
            </a:r>
            <a:r>
              <a:rPr lang="es-ES" b="0" dirty="0" err="1" smtClean="0">
                <a:solidFill>
                  <a:srgbClr val="0070C0"/>
                </a:solidFill>
                <a:latin typeface="+mn-lt"/>
              </a:rPr>
              <a:t>ciberacoso</a:t>
            </a:r>
            <a:endParaRPr lang="es-ES" b="0" dirty="0">
              <a:solidFill>
                <a:srgbClr val="0070C0"/>
              </a:solidFill>
              <a:latin typeface="+mn-lt"/>
            </a:endParaRPr>
          </a:p>
        </p:txBody>
      </p:sp>
      <p:sp>
        <p:nvSpPr>
          <p:cNvPr id="2" name="Rectángulo 1"/>
          <p:cNvSpPr/>
          <p:nvPr/>
        </p:nvSpPr>
        <p:spPr>
          <a:xfrm>
            <a:off x="426368" y="1988840"/>
            <a:ext cx="8291264" cy="3780522"/>
          </a:xfrm>
          <a:prstGeom prst="rect">
            <a:avLst/>
          </a:prstGeom>
        </p:spPr>
        <p:txBody>
          <a:bodyPr wrap="square">
            <a:spAutoFit/>
          </a:bodyPr>
          <a:lstStyle/>
          <a:p>
            <a:pPr marL="342900" lvl="0" indent="-342900">
              <a:spcBef>
                <a:spcPts val="500"/>
              </a:spcBef>
              <a:spcAft>
                <a:spcPts val="500"/>
              </a:spcAft>
              <a:buClr>
                <a:srgbClr val="0070C0"/>
              </a:buClr>
              <a:buFont typeface="Arial" panose="020B0604020202020204" pitchFamily="34" charset="0"/>
              <a:buChar char="•"/>
            </a:pPr>
            <a:r>
              <a:rPr lang="es-ES" sz="2200" b="1" dirty="0">
                <a:solidFill>
                  <a:srgbClr val="0070C0"/>
                </a:solidFill>
              </a:rPr>
              <a:t>No contestes </a:t>
            </a:r>
            <a:r>
              <a:rPr lang="es-ES" sz="2200" dirty="0"/>
              <a:t>a las </a:t>
            </a:r>
            <a:r>
              <a:rPr lang="es-ES" sz="2200" dirty="0" smtClean="0"/>
              <a:t>provocaciones</a:t>
            </a:r>
            <a:endParaRPr lang="es-ES" sz="2200" b="1" dirty="0"/>
          </a:p>
          <a:p>
            <a:pPr marL="342900" lvl="0" indent="-342900" algn="just">
              <a:spcBef>
                <a:spcPts val="500"/>
              </a:spcBef>
              <a:spcAft>
                <a:spcPts val="500"/>
              </a:spcAft>
              <a:buClr>
                <a:srgbClr val="0070C0"/>
              </a:buClr>
              <a:buFont typeface="Arial" panose="020B0604020202020204" pitchFamily="34" charset="0"/>
              <a:buChar char="•"/>
            </a:pPr>
            <a:r>
              <a:rPr lang="es-ES" sz="2200" dirty="0"/>
              <a:t>Si te molestan </a:t>
            </a:r>
            <a:r>
              <a:rPr lang="es-ES" sz="2200" b="1" dirty="0">
                <a:solidFill>
                  <a:srgbClr val="0070C0"/>
                </a:solidFill>
              </a:rPr>
              <a:t>abandona la </a:t>
            </a:r>
            <a:r>
              <a:rPr lang="es-ES" sz="2200" b="1" dirty="0" smtClean="0">
                <a:solidFill>
                  <a:srgbClr val="0070C0"/>
                </a:solidFill>
              </a:rPr>
              <a:t>Red</a:t>
            </a:r>
            <a:endParaRPr lang="es-ES" sz="2200" dirty="0" smtClean="0"/>
          </a:p>
          <a:p>
            <a:pPr marL="342900" lvl="0" indent="-342900" algn="just">
              <a:spcBef>
                <a:spcPts val="500"/>
              </a:spcBef>
              <a:spcAft>
                <a:spcPts val="500"/>
              </a:spcAft>
              <a:buClr>
                <a:srgbClr val="0070C0"/>
              </a:buClr>
              <a:buFont typeface="Arial" panose="020B0604020202020204" pitchFamily="34" charset="0"/>
              <a:buChar char="•"/>
            </a:pPr>
            <a:r>
              <a:rPr lang="es-ES" sz="2200" dirty="0" smtClean="0"/>
              <a:t>Si </a:t>
            </a:r>
            <a:r>
              <a:rPr lang="es-ES" sz="2200" dirty="0"/>
              <a:t>te acosan, </a:t>
            </a:r>
            <a:r>
              <a:rPr lang="es-ES" sz="2200" b="1" dirty="0">
                <a:solidFill>
                  <a:srgbClr val="0070C0"/>
                </a:solidFill>
              </a:rPr>
              <a:t>guarda las </a:t>
            </a:r>
            <a:r>
              <a:rPr lang="es-ES" sz="2200" b="1" dirty="0" smtClean="0">
                <a:solidFill>
                  <a:srgbClr val="0070C0"/>
                </a:solidFill>
              </a:rPr>
              <a:t>pruebas</a:t>
            </a:r>
            <a:endParaRPr lang="es-ES" sz="2200" dirty="0"/>
          </a:p>
          <a:p>
            <a:pPr marL="34290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Informa o denuncia la situación </a:t>
            </a:r>
            <a:r>
              <a:rPr lang="es-ES" sz="2200" dirty="0"/>
              <a:t>de acoso a través del administrador del servicio Web (Twitter, Facebook, </a:t>
            </a:r>
            <a:r>
              <a:rPr lang="es-ES" sz="2200" dirty="0" smtClean="0"/>
              <a:t>Instagram, etc.)</a:t>
            </a:r>
          </a:p>
          <a:p>
            <a:pPr marL="342900" indent="-342900" algn="just">
              <a:spcBef>
                <a:spcPts val="500"/>
              </a:spcBef>
              <a:spcAft>
                <a:spcPts val="500"/>
              </a:spcAft>
              <a:buClr>
                <a:srgbClr val="0070C0"/>
              </a:buClr>
              <a:buFont typeface="Arial" panose="020B0604020202020204" pitchFamily="34" charset="0"/>
              <a:buChar char="•"/>
            </a:pPr>
            <a:r>
              <a:rPr lang="es-ES" sz="2200" dirty="0" smtClean="0"/>
              <a:t>No </a:t>
            </a:r>
            <a:r>
              <a:rPr lang="es-ES" sz="2200" dirty="0"/>
              <a:t>te sientas culpable. Es quien te </a:t>
            </a:r>
            <a:r>
              <a:rPr lang="es-ES" sz="2200" dirty="0" smtClean="0"/>
              <a:t>acosa </a:t>
            </a:r>
            <a:r>
              <a:rPr lang="es-ES" sz="2200" dirty="0"/>
              <a:t>quien está cometiendo un delito. </a:t>
            </a:r>
            <a:r>
              <a:rPr lang="es-ES" sz="2200" b="1" dirty="0">
                <a:solidFill>
                  <a:srgbClr val="0070C0"/>
                </a:solidFill>
              </a:rPr>
              <a:t>Tú no tienes la </a:t>
            </a:r>
            <a:r>
              <a:rPr lang="es-ES" sz="2200" b="1" dirty="0" smtClean="0">
                <a:solidFill>
                  <a:srgbClr val="0070C0"/>
                </a:solidFill>
              </a:rPr>
              <a:t>culpa</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Pide ayuda </a:t>
            </a:r>
            <a:r>
              <a:rPr lang="es-ES" sz="2200" dirty="0"/>
              <a:t>siempre a un adulto de referencia y confianza para ti. Si la amenaza es grave, pide ayuda con </a:t>
            </a:r>
            <a:r>
              <a:rPr lang="es-ES" sz="2200" dirty="0" smtClean="0"/>
              <a:t>urgencia</a:t>
            </a:r>
            <a:endParaRPr lang="es-ES" sz="2200" dirty="0"/>
          </a:p>
        </p:txBody>
      </p:sp>
      <p:sp>
        <p:nvSpPr>
          <p:cNvPr id="7"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Actuación</a:t>
            </a:r>
            <a:endParaRPr lang="es-ES" sz="1200" dirty="0"/>
          </a:p>
        </p:txBody>
      </p:sp>
    </p:spTree>
    <p:extLst>
      <p:ext uri="{BB962C8B-B14F-4D97-AF65-F5344CB8AC3E}">
        <p14:creationId xmlns:p14="http://schemas.microsoft.com/office/powerpoint/2010/main" val="997813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16</a:t>
            </a:fld>
            <a:endParaRPr lang="es-ES" dirty="0"/>
          </a:p>
        </p:txBody>
      </p:sp>
      <p:sp>
        <p:nvSpPr>
          <p:cNvPr id="10" name="Título 7"/>
          <p:cNvSpPr txBox="1">
            <a:spLocks/>
          </p:cNvSpPr>
          <p:nvPr/>
        </p:nvSpPr>
        <p:spPr>
          <a:xfrm>
            <a:off x="15627" y="332656"/>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a:t>
            </a:r>
            <a:endParaRPr lang="es-ES" b="0" dirty="0">
              <a:solidFill>
                <a:srgbClr val="0070C0"/>
              </a:solidFill>
              <a:latin typeface="+mn-lt"/>
            </a:endParaRPr>
          </a:p>
        </p:txBody>
      </p:sp>
      <p:sp>
        <p:nvSpPr>
          <p:cNvPr id="2" name="CuadroTexto 1"/>
          <p:cNvSpPr txBox="1"/>
          <p:nvPr/>
        </p:nvSpPr>
        <p:spPr>
          <a:xfrm>
            <a:off x="749898" y="1922507"/>
            <a:ext cx="7597958" cy="3059812"/>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a:solidFill>
                  <a:srgbClr val="0070C0"/>
                </a:solidFill>
              </a:rPr>
              <a:t>Comunica lo que </a:t>
            </a:r>
            <a:r>
              <a:rPr lang="es-ES" sz="2200" b="1" dirty="0" smtClean="0">
                <a:solidFill>
                  <a:srgbClr val="0070C0"/>
                </a:solidFill>
              </a:rPr>
              <a:t>piensas </a:t>
            </a:r>
            <a:r>
              <a:rPr lang="es-ES" sz="2200" b="1" dirty="0">
                <a:solidFill>
                  <a:srgbClr val="0070C0"/>
                </a:solidFill>
              </a:rPr>
              <a:t>de forma asertiva</a:t>
            </a:r>
            <a:r>
              <a:rPr lang="es-ES" sz="2200" dirty="0"/>
              <a:t>: hablando clara y honestamente sobre tus necesidades, emociones, intereses y </a:t>
            </a:r>
            <a:r>
              <a:rPr lang="es-ES" sz="2200" dirty="0" smtClean="0"/>
              <a:t>opiniones</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dirty="0"/>
              <a:t>Trata a los demás con </a:t>
            </a:r>
            <a:r>
              <a:rPr lang="es-ES" sz="2200" b="1" dirty="0">
                <a:solidFill>
                  <a:srgbClr val="0070C0"/>
                </a:solidFill>
              </a:rPr>
              <a:t>amabilidad y </a:t>
            </a:r>
            <a:r>
              <a:rPr lang="es-ES" sz="2200" b="1" dirty="0" smtClean="0">
                <a:solidFill>
                  <a:srgbClr val="0070C0"/>
                </a:solidFill>
              </a:rPr>
              <a:t>respeto</a:t>
            </a:r>
            <a:endParaRPr lang="es-ES" sz="2200" dirty="0"/>
          </a:p>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hagas en la Red lo que no harías en persona</a:t>
            </a:r>
            <a:r>
              <a:rPr lang="es-ES" sz="2200" dirty="0"/>
              <a:t>. Desarrolla tu pensamiento crítico: analiza y cuestiona la realidad, tomando tus propias decisiones</a:t>
            </a:r>
            <a:r>
              <a:rPr lang="es-ES" sz="2200" dirty="0" smtClean="0"/>
              <a:t>.</a:t>
            </a:r>
            <a:endParaRPr lang="es-ES" sz="2200" dirty="0"/>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Otras consideraciones</a:t>
            </a:r>
            <a:endParaRPr lang="es-ES" sz="1200" dirty="0"/>
          </a:p>
        </p:txBody>
      </p:sp>
      <p:pic>
        <p:nvPicPr>
          <p:cNvPr id="7" name="Picture 4" descr="Humano, Serie, Niño, Cadena Humana, Persona, Comunida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220" y="4436681"/>
            <a:ext cx="3071391" cy="153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711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17</a:t>
            </a:fld>
            <a:endParaRPr lang="es-ES" dirty="0"/>
          </a:p>
        </p:txBody>
      </p:sp>
      <p:sp>
        <p:nvSpPr>
          <p:cNvPr id="10" name="Título 7"/>
          <p:cNvSpPr txBox="1">
            <a:spLocks/>
          </p:cNvSpPr>
          <p:nvPr/>
        </p:nvSpPr>
        <p:spPr>
          <a:xfrm>
            <a:off x="0" y="433027"/>
            <a:ext cx="9132024" cy="1143000"/>
          </a:xfrm>
          <a:prstGeom prst="rect">
            <a:avLst/>
          </a:prstGeom>
        </p:spPr>
        <p:txBody>
          <a:bodyPr vert="horz" lIns="91440" tIns="45720" rIns="91440" bIns="45720" rtlCol="0" anchor="ctr">
            <a:noAutofit/>
          </a:bodyPr>
          <a:lstStyle>
            <a:lvl1pPr algn="ctr">
              <a:spcBef>
                <a:spcPct val="0"/>
              </a:spcBef>
              <a:buNone/>
              <a:defRPr sz="4400" b="1">
                <a:solidFill>
                  <a:schemeClr val="bg1">
                    <a:lumMod val="65000"/>
                  </a:schemeClr>
                </a:solidFill>
                <a:latin typeface="+mj-lt"/>
                <a:ea typeface="+mj-ea"/>
                <a:cs typeface="+mj-cs"/>
              </a:defRPr>
            </a:lvl1pPr>
          </a:lstStyle>
          <a:p>
            <a:r>
              <a:rPr lang="es-ES" b="0" dirty="0" smtClean="0">
                <a:solidFill>
                  <a:srgbClr val="0070C0"/>
                </a:solidFill>
                <a:latin typeface="+mn-lt"/>
              </a:rPr>
              <a:t>Otras consideraciones </a:t>
            </a:r>
          </a:p>
          <a:p>
            <a:r>
              <a:rPr lang="es-ES" b="0" dirty="0" smtClean="0">
                <a:solidFill>
                  <a:srgbClr val="0070C0"/>
                </a:solidFill>
                <a:latin typeface="+mn-lt"/>
              </a:rPr>
              <a:t>sobre el </a:t>
            </a:r>
            <a:r>
              <a:rPr lang="es-ES" b="0" dirty="0" err="1" smtClean="0">
                <a:solidFill>
                  <a:srgbClr val="0070C0"/>
                </a:solidFill>
                <a:latin typeface="+mn-lt"/>
              </a:rPr>
              <a:t>ciberacoso</a:t>
            </a:r>
            <a:r>
              <a:rPr lang="es-ES" b="0" dirty="0" smtClean="0">
                <a:solidFill>
                  <a:srgbClr val="0070C0"/>
                </a:solidFill>
                <a:latin typeface="+mn-lt"/>
              </a:rPr>
              <a:t> (II)</a:t>
            </a:r>
            <a:endParaRPr lang="es-ES" b="0" dirty="0">
              <a:solidFill>
                <a:srgbClr val="0070C0"/>
              </a:solidFill>
              <a:latin typeface="+mn-lt"/>
            </a:endParaRPr>
          </a:p>
        </p:txBody>
      </p:sp>
      <p:sp>
        <p:nvSpPr>
          <p:cNvPr id="2" name="CuadroTexto 1"/>
          <p:cNvSpPr txBox="1"/>
          <p:nvPr/>
        </p:nvSpPr>
        <p:spPr>
          <a:xfrm>
            <a:off x="405516" y="3189370"/>
            <a:ext cx="3662428" cy="3141886"/>
          </a:xfrm>
          <a:prstGeom prst="rect">
            <a:avLst/>
          </a:prstGeom>
          <a:noFill/>
        </p:spPr>
        <p:txBody>
          <a:bodyPr wrap="square" rtlCol="0">
            <a:spAutoFit/>
          </a:bodyPr>
          <a:lstStyle/>
          <a:p>
            <a:pPr marL="342900" lvl="0" indent="-342900" algn="just">
              <a:spcBef>
                <a:spcPts val="500"/>
              </a:spcBef>
              <a:spcAft>
                <a:spcPts val="500"/>
              </a:spcAft>
              <a:buClr>
                <a:srgbClr val="0070C0"/>
              </a:buClr>
              <a:buFont typeface="Arial" panose="020B0604020202020204" pitchFamily="34" charset="0"/>
              <a:buChar char="•"/>
            </a:pPr>
            <a:r>
              <a:rPr lang="es-ES" sz="2200" b="1" dirty="0" smtClean="0">
                <a:solidFill>
                  <a:srgbClr val="0070C0"/>
                </a:solidFill>
              </a:rPr>
              <a:t>No </a:t>
            </a:r>
            <a:r>
              <a:rPr lang="es-ES" sz="2200" b="1" dirty="0">
                <a:solidFill>
                  <a:srgbClr val="0070C0"/>
                </a:solidFill>
              </a:rPr>
              <a:t>calles ni ocultes el </a:t>
            </a:r>
            <a:r>
              <a:rPr lang="es-ES" sz="2200" b="1" dirty="0" err="1">
                <a:solidFill>
                  <a:srgbClr val="0070C0"/>
                </a:solidFill>
              </a:rPr>
              <a:t>ciberacoso</a:t>
            </a:r>
            <a:r>
              <a:rPr lang="es-ES" sz="2200" b="1" dirty="0">
                <a:solidFill>
                  <a:srgbClr val="0070C0"/>
                </a:solidFill>
              </a:rPr>
              <a:t>. </a:t>
            </a:r>
            <a:r>
              <a:rPr lang="es-ES" sz="2200" dirty="0"/>
              <a:t>Confía en familia, </a:t>
            </a:r>
            <a:r>
              <a:rPr lang="es-ES" sz="2200" dirty="0" smtClean="0"/>
              <a:t>profesorado y </a:t>
            </a:r>
            <a:r>
              <a:rPr lang="es-ES" sz="2200" dirty="0"/>
              <a:t>mediadores. </a:t>
            </a:r>
            <a:r>
              <a:rPr lang="es-ES" sz="2200" dirty="0" smtClean="0"/>
              <a:t>Si </a:t>
            </a:r>
            <a:r>
              <a:rPr lang="es-ES" sz="2200" dirty="0"/>
              <a:t>detectas o sospechas de una situación de posible acoso a tu alrededor, </a:t>
            </a:r>
            <a:r>
              <a:rPr lang="es-ES" sz="2200" b="1" dirty="0">
                <a:solidFill>
                  <a:srgbClr val="0070C0"/>
                </a:solidFill>
              </a:rPr>
              <a:t>no dudes en ofrecer </a:t>
            </a:r>
            <a:r>
              <a:rPr lang="es-ES" sz="2200" b="1" dirty="0" smtClean="0">
                <a:solidFill>
                  <a:srgbClr val="0070C0"/>
                </a:solidFill>
              </a:rPr>
              <a:t>ayuda</a:t>
            </a:r>
            <a:endParaRPr lang="es-ES" sz="22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endParaRPr lang="es-ES" dirty="0"/>
          </a:p>
        </p:txBody>
      </p:sp>
      <p:sp>
        <p:nvSpPr>
          <p:cNvPr id="8" name="5 Marcador de pie de página"/>
          <p:cNvSpPr>
            <a:spLocks noGrp="1"/>
          </p:cNvSpPr>
          <p:nvPr>
            <p:ph type="ftr" sz="quarter" idx="11"/>
          </p:nvPr>
        </p:nvSpPr>
        <p:spPr>
          <a:xfrm>
            <a:off x="2231740" y="6371535"/>
            <a:ext cx="4680520" cy="365125"/>
          </a:xfrm>
          <a:prstGeom prst="rect">
            <a:avLst/>
          </a:prstGeom>
        </p:spPr>
        <p:txBody>
          <a:bodyPr/>
          <a:lstStyle/>
          <a:p>
            <a:pPr algn="ctr"/>
            <a:r>
              <a:rPr lang="es-ES" sz="1200" dirty="0" smtClean="0"/>
              <a:t>Otras consideraciones</a:t>
            </a:r>
            <a:endParaRPr lang="es-ES" sz="1200"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989" y="3068960"/>
            <a:ext cx="3942438" cy="2628293"/>
          </a:xfrm>
          <a:prstGeom prst="rect">
            <a:avLst/>
          </a:prstGeom>
        </p:spPr>
      </p:pic>
      <p:sp>
        <p:nvSpPr>
          <p:cNvPr id="5" name="CuadroTexto 4"/>
          <p:cNvSpPr txBox="1"/>
          <p:nvPr/>
        </p:nvSpPr>
        <p:spPr>
          <a:xfrm>
            <a:off x="395537" y="2231971"/>
            <a:ext cx="8136904" cy="769441"/>
          </a:xfrm>
          <a:prstGeom prst="rect">
            <a:avLst/>
          </a:prstGeom>
          <a:noFill/>
        </p:spPr>
        <p:txBody>
          <a:bodyPr wrap="square" rtlCol="0">
            <a:spAutoFit/>
          </a:bodyPr>
          <a:lstStyle/>
          <a:p>
            <a:pPr marL="285750" indent="-285750">
              <a:buFont typeface="Arial" panose="020B0604020202020204" pitchFamily="34" charset="0"/>
              <a:buChar char="•"/>
            </a:pPr>
            <a:r>
              <a:rPr lang="es-ES" sz="2200" b="1" dirty="0">
                <a:solidFill>
                  <a:srgbClr val="0070C0"/>
                </a:solidFill>
              </a:rPr>
              <a:t>Fomenta la </a:t>
            </a:r>
            <a:r>
              <a:rPr lang="es-ES" sz="2200" b="1" dirty="0" smtClean="0">
                <a:solidFill>
                  <a:srgbClr val="0070C0"/>
                </a:solidFill>
              </a:rPr>
              <a:t>empatía</a:t>
            </a:r>
            <a:r>
              <a:rPr lang="es-ES" sz="2200" dirty="0" smtClean="0"/>
              <a:t> </a:t>
            </a:r>
            <a:r>
              <a:rPr lang="es-ES" sz="2200" dirty="0"/>
              <a:t>en tus relaciones, siendo capaz de ponerte en la piel del </a:t>
            </a:r>
            <a:r>
              <a:rPr lang="es-ES" sz="2200" dirty="0" smtClean="0"/>
              <a:t>otro</a:t>
            </a:r>
            <a:endParaRPr lang="es-ES" dirty="0"/>
          </a:p>
        </p:txBody>
      </p:sp>
    </p:spTree>
    <p:extLst>
      <p:ext uri="{BB962C8B-B14F-4D97-AF65-F5344CB8AC3E}">
        <p14:creationId xmlns:p14="http://schemas.microsoft.com/office/powerpoint/2010/main" val="293294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rmAutofit/>
          </a:bodyPr>
          <a:lstStyle/>
          <a:p>
            <a:r>
              <a:rPr lang="es-ES" sz="4400" dirty="0"/>
              <a:t>Buenas prácticas</a:t>
            </a:r>
          </a:p>
        </p:txBody>
      </p:sp>
      <p:pic>
        <p:nvPicPr>
          <p:cNvPr id="11" name="Marcador de contenido 10">
            <a:hlinkClick r:id="rId3"/>
          </p:cNvPr>
          <p:cNvPicPr>
            <a:picLocks noGrp="1"/>
          </p:cNvPicPr>
          <p:nvPr>
            <p:ph idx="1"/>
          </p:nvPr>
        </p:nvPicPr>
        <p:blipFill rotWithShape="1">
          <a:blip r:embed="rId4" cstate="print">
            <a:extLst>
              <a:ext uri="{28A0092B-C50C-407E-A947-70E740481C1C}">
                <a14:useLocalDpi xmlns:a14="http://schemas.microsoft.com/office/drawing/2010/main" val="0"/>
              </a:ext>
            </a:extLst>
          </a:blip>
          <a:srcRect/>
          <a:stretch/>
        </p:blipFill>
        <p:spPr bwMode="auto">
          <a:xfrm>
            <a:off x="319397" y="1556792"/>
            <a:ext cx="3906334" cy="2413432"/>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18</a:t>
            </a:fld>
            <a:endParaRPr lang="es-ES" sz="1200">
              <a:solidFill>
                <a:schemeClr val="bg1"/>
              </a:solidFill>
            </a:endParaRPr>
          </a:p>
        </p:txBody>
      </p:sp>
      <p:pic>
        <p:nvPicPr>
          <p:cNvPr id="12" name="Marcador de contenido 11">
            <a:hlinkClick r:id="rId5"/>
          </p:cNvPr>
          <p:cNvPicPr>
            <a:picLocks noGrp="1" noChangeAspect="1"/>
          </p:cNvPicPr>
          <p:nvPr>
            <p:ph sz="half" idx="4294967295"/>
          </p:nvPr>
        </p:nvPicPr>
        <p:blipFill>
          <a:blip r:embed="rId6" cstate="email"/>
          <a:stretch>
            <a:fillRect/>
          </a:stretch>
        </p:blipFill>
        <p:spPr>
          <a:xfrm>
            <a:off x="4517901" y="1674674"/>
            <a:ext cx="4446587" cy="1876425"/>
          </a:xfrm>
          <a:prstGeom prst="rect">
            <a:avLst/>
          </a:prstGeom>
        </p:spPr>
      </p:pic>
      <p:sp>
        <p:nvSpPr>
          <p:cNvPr id="13" name="CuadroTexto 12"/>
          <p:cNvSpPr txBox="1"/>
          <p:nvPr/>
        </p:nvSpPr>
        <p:spPr>
          <a:xfrm>
            <a:off x="179512" y="4337098"/>
            <a:ext cx="4186104" cy="1477328"/>
          </a:xfrm>
          <a:prstGeom prst="rect">
            <a:avLst/>
          </a:prstGeom>
          <a:noFill/>
        </p:spPr>
        <p:txBody>
          <a:bodyPr wrap="square" rtlCol="0">
            <a:spAutoFit/>
          </a:bodyPr>
          <a:lstStyle/>
          <a:p>
            <a:r>
              <a:rPr lang="es-ES" dirty="0" smtClean="0"/>
              <a:t>Tras la </a:t>
            </a:r>
            <a:r>
              <a:rPr lang="es-ES" dirty="0"/>
              <a:t>denuncia </a:t>
            </a:r>
            <a:r>
              <a:rPr lang="es-ES" dirty="0" smtClean="0"/>
              <a:t>en </a:t>
            </a:r>
            <a:r>
              <a:rPr lang="es-ES" i="1" dirty="0" smtClean="0"/>
              <a:t>Instagram</a:t>
            </a:r>
            <a:r>
              <a:rPr lang="es-ES" dirty="0" smtClean="0"/>
              <a:t> </a:t>
            </a:r>
            <a:r>
              <a:rPr lang="es-ES" dirty="0"/>
              <a:t>por los propios usuarios de esta </a:t>
            </a:r>
            <a:r>
              <a:rPr lang="es-ES" dirty="0" smtClean="0"/>
              <a:t>red </a:t>
            </a:r>
            <a:r>
              <a:rPr lang="es-ES" dirty="0"/>
              <a:t>ante un caso de </a:t>
            </a:r>
            <a:r>
              <a:rPr lang="es-ES" dirty="0" smtClean="0"/>
              <a:t>ciberacoso, este joven se suma a la denuncia a </a:t>
            </a:r>
            <a:r>
              <a:rPr lang="es-ES" dirty="0"/>
              <a:t>través de </a:t>
            </a:r>
            <a:r>
              <a:rPr lang="es-ES" dirty="0" smtClean="0"/>
              <a:t>este </a:t>
            </a:r>
            <a:r>
              <a:rPr lang="es-ES" b="1" dirty="0">
                <a:hlinkClick r:id="rId3"/>
              </a:rPr>
              <a:t>Vídeo</a:t>
            </a:r>
            <a:r>
              <a:rPr lang="es-ES" dirty="0"/>
              <a:t> </a:t>
            </a:r>
            <a:r>
              <a:rPr lang="es-ES" dirty="0" smtClean="0"/>
              <a:t>en </a:t>
            </a:r>
            <a:r>
              <a:rPr lang="es-ES" i="1" dirty="0" smtClean="0"/>
              <a:t>YouTube</a:t>
            </a:r>
            <a:endParaRPr lang="es-ES" dirty="0"/>
          </a:p>
        </p:txBody>
      </p:sp>
      <p:sp>
        <p:nvSpPr>
          <p:cNvPr id="14" name="CuadroTexto 13"/>
          <p:cNvSpPr txBox="1"/>
          <p:nvPr/>
        </p:nvSpPr>
        <p:spPr>
          <a:xfrm>
            <a:off x="4629039" y="3762906"/>
            <a:ext cx="4224311" cy="1754326"/>
          </a:xfrm>
          <a:prstGeom prst="rect">
            <a:avLst/>
          </a:prstGeom>
          <a:noFill/>
        </p:spPr>
        <p:txBody>
          <a:bodyPr wrap="square" rtlCol="0">
            <a:spAutoFit/>
          </a:bodyPr>
          <a:lstStyle/>
          <a:p>
            <a:pPr algn="just"/>
            <a:r>
              <a:rPr lang="es-ES" b="1" dirty="0" smtClean="0">
                <a:hlinkClick r:id="rId5"/>
              </a:rPr>
              <a:t>Proyecto </a:t>
            </a:r>
            <a:r>
              <a:rPr lang="es-ES" b="1" dirty="0" err="1" smtClean="0">
                <a:hlinkClick r:id="rId5"/>
              </a:rPr>
              <a:t>Ciberayudantes</a:t>
            </a:r>
            <a:r>
              <a:rPr lang="es-ES" dirty="0" smtClean="0"/>
              <a:t>: </a:t>
            </a:r>
            <a:r>
              <a:rPr lang="es-ES" dirty="0"/>
              <a:t>Una estrategia de participación y protagonismo de los adolescentes a partir del </a:t>
            </a:r>
            <a:r>
              <a:rPr lang="es-ES" dirty="0" smtClean="0"/>
              <a:t>aprendizaje y </a:t>
            </a:r>
            <a:r>
              <a:rPr lang="es-ES" dirty="0"/>
              <a:t>servicio a la </a:t>
            </a:r>
            <a:r>
              <a:rPr lang="es-ES" dirty="0" smtClean="0"/>
              <a:t>comunidad, </a:t>
            </a:r>
            <a:r>
              <a:rPr lang="es-ES" dirty="0"/>
              <a:t>apoyada en la innovación de buenas prácticas que hacen de Internet un entorno saludable y </a:t>
            </a:r>
            <a:r>
              <a:rPr lang="es-ES" dirty="0" smtClean="0"/>
              <a:t>seguro</a:t>
            </a:r>
            <a:endParaRPr lang="es-ES" dirty="0"/>
          </a:p>
        </p:txBody>
      </p:sp>
      <p:sp>
        <p:nvSpPr>
          <p:cNvPr id="10"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Buenas prácticas</a:t>
            </a:r>
            <a:endParaRPr lang="es-ES" sz="1200" b="1" dirty="0">
              <a:solidFill>
                <a:schemeClr val="bg1"/>
              </a:solidFill>
            </a:endParaRPr>
          </a:p>
        </p:txBody>
      </p:sp>
      <p:pic>
        <p:nvPicPr>
          <p:cNvPr id="9" name="Picture 2" descr="http://www.steppinoutband.net/wp-content/uploads/2015/03/media_video_icon_pc_800_clr_4466.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76229" y="3466168"/>
            <a:ext cx="870930" cy="87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36411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4400" dirty="0">
                <a:solidFill>
                  <a:srgbClr val="0070C0"/>
                </a:solidFill>
              </a:rPr>
              <a:t>¡</a:t>
            </a:r>
            <a:r>
              <a:rPr lang="es-ES" sz="4400" dirty="0" smtClean="0">
                <a:solidFill>
                  <a:srgbClr val="0070C0"/>
                </a:solidFill>
              </a:rPr>
              <a:t>Tolerancia cero al </a:t>
            </a:r>
            <a:r>
              <a:rPr lang="es-ES" sz="4400" dirty="0" err="1" smtClean="0">
                <a:solidFill>
                  <a:srgbClr val="0070C0"/>
                </a:solidFill>
              </a:rPr>
              <a:t>ciberacoso</a:t>
            </a:r>
            <a:r>
              <a:rPr lang="es-ES" sz="4400" dirty="0" smtClean="0">
                <a:solidFill>
                  <a:srgbClr val="0070C0"/>
                </a:solidFill>
              </a:rPr>
              <a:t>!</a:t>
            </a:r>
            <a:endParaRPr lang="es-ES" sz="4400" dirty="0">
              <a:solidFill>
                <a:srgbClr val="0070C0"/>
              </a:solidFill>
            </a:endParaRPr>
          </a:p>
        </p:txBody>
      </p:sp>
      <p:pic>
        <p:nvPicPr>
          <p:cNvPr id="4" name="Marcador de posición de imagen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087724" y="1428116"/>
            <a:ext cx="4968552" cy="4377148"/>
          </a:xfrm>
          <a:prstGeom prst="rect">
            <a:avLst/>
          </a:prstGeom>
          <a:ln>
            <a:noFill/>
          </a:ln>
          <a:effectLst>
            <a:outerShdw blurRad="292100" dist="139700" dir="2700000" algn="tl" rotWithShape="0">
              <a:srgbClr val="333333">
                <a:alpha val="65000"/>
              </a:srgbClr>
            </a:outerShdw>
          </a:effectLst>
        </p:spPr>
      </p:pic>
      <p:sp>
        <p:nvSpPr>
          <p:cNvPr id="6" name="Marcador de número de diapositiva 5"/>
          <p:cNvSpPr>
            <a:spLocks noGrp="1"/>
          </p:cNvSpPr>
          <p:nvPr>
            <p:ph type="sldNum" sz="quarter" idx="12"/>
          </p:nvPr>
        </p:nvSpPr>
        <p:spPr/>
        <p:txBody>
          <a:bodyPr/>
          <a:lstStyle/>
          <a:p>
            <a:fld id="{132FADFE-3B8F-471C-ABF0-DBC7717ECBBC}" type="slidenum">
              <a:rPr lang="es-ES" smtClean="0"/>
              <a:pPr/>
              <a:t>19</a:t>
            </a:fld>
            <a:endParaRPr lang="es-ES"/>
          </a:p>
        </p:txBody>
      </p:sp>
      <p:sp>
        <p:nvSpPr>
          <p:cNvPr id="7"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Tolerancia cero</a:t>
            </a:r>
            <a:endParaRPr lang="es-ES" sz="1200" b="1" dirty="0">
              <a:solidFill>
                <a:schemeClr val="bg1"/>
              </a:solidFill>
            </a:endParaRPr>
          </a:p>
        </p:txBody>
      </p:sp>
    </p:spTree>
    <p:extLst>
      <p:ext uri="{BB962C8B-B14F-4D97-AF65-F5344CB8AC3E}">
        <p14:creationId xmlns:p14="http://schemas.microsoft.com/office/powerpoint/2010/main" val="836309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Título"/>
          <p:cNvSpPr>
            <a:spLocks noGrp="1"/>
          </p:cNvSpPr>
          <p:nvPr>
            <p:ph type="title"/>
          </p:nvPr>
        </p:nvSpPr>
        <p:spPr/>
        <p:txBody>
          <a:bodyPr vert="horz" lIns="91440" tIns="45720" rIns="91440" bIns="45720" rtlCol="0" anchor="ctr">
            <a:normAutofit fontScale="97500"/>
          </a:bodyPr>
          <a:lstStyle/>
          <a:p>
            <a:r>
              <a:rPr lang="es-ES" sz="4500" dirty="0"/>
              <a:t>Objetivos</a:t>
            </a:r>
            <a:endParaRPr lang="es-ES" dirty="0"/>
          </a:p>
        </p:txBody>
      </p:sp>
      <p:sp>
        <p:nvSpPr>
          <p:cNvPr id="13" name="12 Marcador de contenido"/>
          <p:cNvSpPr>
            <a:spLocks noGrp="1"/>
          </p:cNvSpPr>
          <p:nvPr>
            <p:ph idx="1"/>
          </p:nvPr>
        </p:nvSpPr>
        <p:spPr>
          <a:xfrm>
            <a:off x="429033" y="1772816"/>
            <a:ext cx="3826768" cy="3744416"/>
          </a:xfrm>
        </p:spPr>
        <p:txBody>
          <a:bodyPr>
            <a:normAutofit/>
          </a:bodyPr>
          <a:lstStyle/>
          <a:p>
            <a:r>
              <a:rPr lang="es-ES" sz="2400" dirty="0">
                <a:solidFill>
                  <a:schemeClr val="tx1"/>
                </a:solidFill>
              </a:rPr>
              <a:t>Entender el concepto de </a:t>
            </a:r>
            <a:r>
              <a:rPr lang="es-ES" sz="2400" b="1" dirty="0" smtClean="0">
                <a:solidFill>
                  <a:srgbClr val="0070C0"/>
                </a:solidFill>
              </a:rPr>
              <a:t>ciberacoso</a:t>
            </a:r>
          </a:p>
          <a:p>
            <a:r>
              <a:rPr lang="es-ES" sz="2400" dirty="0">
                <a:solidFill>
                  <a:schemeClr val="tx1"/>
                </a:solidFill>
              </a:rPr>
              <a:t>Identificar los </a:t>
            </a:r>
            <a:r>
              <a:rPr lang="es-ES" sz="2400" b="1" dirty="0">
                <a:solidFill>
                  <a:srgbClr val="0070C0"/>
                </a:solidFill>
              </a:rPr>
              <a:t>riesgos que conlleva</a:t>
            </a:r>
          </a:p>
          <a:p>
            <a:r>
              <a:rPr lang="es-ES" sz="2400" dirty="0">
                <a:solidFill>
                  <a:schemeClr val="tx1"/>
                </a:solidFill>
              </a:rPr>
              <a:t>Identificar y utilizar </a:t>
            </a:r>
            <a:r>
              <a:rPr lang="es-ES" sz="2400" b="1" dirty="0">
                <a:solidFill>
                  <a:srgbClr val="0070C0"/>
                </a:solidFill>
              </a:rPr>
              <a:t>conductas de prevención</a:t>
            </a:r>
            <a:r>
              <a:rPr lang="es-ES" sz="2400" dirty="0">
                <a:solidFill>
                  <a:schemeClr val="tx1"/>
                </a:solidFill>
              </a:rPr>
              <a:t> y protección</a:t>
            </a:r>
          </a:p>
          <a:p>
            <a:r>
              <a:rPr lang="es-ES" sz="2400" dirty="0">
                <a:solidFill>
                  <a:schemeClr val="tx1"/>
                </a:solidFill>
              </a:rPr>
              <a:t>Identificar </a:t>
            </a:r>
            <a:r>
              <a:rPr lang="es-ES" sz="2400" b="1" dirty="0">
                <a:solidFill>
                  <a:srgbClr val="0070C0"/>
                </a:solidFill>
              </a:rPr>
              <a:t>mecanismos de denuncia</a:t>
            </a:r>
          </a:p>
          <a:p>
            <a:endParaRPr lang="es-ES" sz="2400" dirty="0"/>
          </a:p>
          <a:p>
            <a:endParaRPr lang="es-ES" sz="2400" dirty="0"/>
          </a:p>
        </p:txBody>
      </p:sp>
      <p:sp>
        <p:nvSpPr>
          <p:cNvPr id="5" name="4 Marcador de número de diapositiva"/>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2</a:t>
            </a:fld>
            <a:endParaRPr lang="es-ES" sz="1200" dirty="0">
              <a:solidFill>
                <a:schemeClr val="bg1"/>
              </a:solidFill>
            </a:endParaRPr>
          </a:p>
        </p:txBody>
      </p:sp>
      <p:pic>
        <p:nvPicPr>
          <p:cNvPr id="14" name="13 Imagen"/>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45669" y="2180904"/>
            <a:ext cx="3897824" cy="2928240"/>
          </a:xfrm>
          <a:prstGeom prst="rect">
            <a:avLst/>
          </a:prstGeom>
          <a:ln>
            <a:noFill/>
          </a:ln>
          <a:effectLst>
            <a:outerShdw blurRad="292100" dist="139700" dir="2700000" algn="tl" rotWithShape="0">
              <a:srgbClr val="333333">
                <a:alpha val="65000"/>
              </a:srgbClr>
            </a:outerShdw>
          </a:effectLst>
        </p:spPr>
      </p:pic>
      <p:sp>
        <p:nvSpPr>
          <p:cNvPr id="15"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Objetivos de la charla</a:t>
            </a:r>
            <a:endParaRPr lang="es-ES" sz="1200" b="1" dirty="0">
              <a:solidFill>
                <a:schemeClr val="bg1"/>
              </a:solidFill>
            </a:endParaRPr>
          </a:p>
        </p:txBody>
      </p:sp>
    </p:spTree>
    <p:extLst>
      <p:ext uri="{BB962C8B-B14F-4D97-AF65-F5344CB8AC3E}">
        <p14:creationId xmlns:p14="http://schemas.microsoft.com/office/powerpoint/2010/main" val="25712243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4624"/>
            <a:ext cx="9144000" cy="1143000"/>
          </a:xfrm>
        </p:spPr>
        <p:txBody>
          <a:bodyPr>
            <a:noAutofit/>
          </a:bodyPr>
          <a:lstStyle/>
          <a:p>
            <a:r>
              <a:rPr lang="es-ES" sz="4300" dirty="0" smtClean="0"/>
              <a:t>Líneas de denuncia y actuación</a:t>
            </a:r>
            <a:endParaRPr lang="es-ES" sz="4300" dirty="0"/>
          </a:p>
        </p:txBody>
      </p:sp>
      <p:pic>
        <p:nvPicPr>
          <p:cNvPr id="11" name="Marcador de posición de imagen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24619" y="2362200"/>
            <a:ext cx="2143125" cy="2133600"/>
          </a:xfrm>
        </p:spPr>
      </p:pic>
      <p:sp>
        <p:nvSpPr>
          <p:cNvPr id="6" name="Marcador de número de diapositiva 5"/>
          <p:cNvSpPr>
            <a:spLocks noGrp="1"/>
          </p:cNvSpPr>
          <p:nvPr>
            <p:ph type="sldNum" sz="quarter" idx="12"/>
          </p:nvPr>
        </p:nvSpPr>
        <p:spPr/>
        <p:txBody>
          <a:bodyPr/>
          <a:lstStyle/>
          <a:p>
            <a:fld id="{132FADFE-3B8F-471C-ABF0-DBC7717ECBBC}" type="slidenum">
              <a:rPr lang="es-ES" smtClean="0"/>
              <a:pPr/>
              <a:t>20</a:t>
            </a:fld>
            <a:endParaRPr lang="es-ES"/>
          </a:p>
        </p:txBody>
      </p:sp>
      <p:sp>
        <p:nvSpPr>
          <p:cNvPr id="9" name="Marcador de texto 8"/>
          <p:cNvSpPr>
            <a:spLocks noGrp="1"/>
          </p:cNvSpPr>
          <p:nvPr>
            <p:ph type="body" sz="half" idx="4294967295"/>
          </p:nvPr>
        </p:nvSpPr>
        <p:spPr>
          <a:xfrm>
            <a:off x="1" y="5432450"/>
            <a:ext cx="9144000" cy="804862"/>
          </a:xfrm>
          <a:prstGeom prst="rect">
            <a:avLst/>
          </a:prstGeom>
        </p:spPr>
        <p:txBody>
          <a:bodyPr anchor="ctr">
            <a:noAutofit/>
          </a:bodyPr>
          <a:lstStyle/>
          <a:p>
            <a:pPr algn="ctr">
              <a:buNone/>
            </a:pPr>
            <a:r>
              <a:rPr lang="es-ES" sz="2400" b="1" dirty="0">
                <a:solidFill>
                  <a:srgbClr val="0070C0"/>
                </a:solidFill>
              </a:rPr>
              <a:t>¡</a:t>
            </a:r>
            <a:r>
              <a:rPr lang="es-ES" sz="2400" b="1" dirty="0" smtClean="0">
                <a:solidFill>
                  <a:srgbClr val="0070C0"/>
                </a:solidFill>
              </a:rPr>
              <a:t>No lo dudes! Llegado </a:t>
            </a:r>
            <a:r>
              <a:rPr lang="es-ES" sz="2400" b="1" dirty="0">
                <a:solidFill>
                  <a:srgbClr val="0070C0"/>
                </a:solidFill>
              </a:rPr>
              <a:t>el </a:t>
            </a:r>
            <a:r>
              <a:rPr lang="es-ES" sz="2400" b="1" dirty="0" smtClean="0">
                <a:solidFill>
                  <a:srgbClr val="0070C0"/>
                </a:solidFill>
              </a:rPr>
              <a:t>momento debes denunciar</a:t>
            </a:r>
            <a:endParaRPr lang="es-ES" sz="2400" b="1" dirty="0">
              <a:solidFill>
                <a:srgbClr val="0070C0"/>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Denuncia</a:t>
            </a:r>
            <a:endParaRPr lang="es-ES" sz="1200" b="1" dirty="0">
              <a:solidFill>
                <a:schemeClr val="bg1"/>
              </a:solidFill>
            </a:endParaRPr>
          </a:p>
        </p:txBody>
      </p:sp>
      <p:graphicFrame>
        <p:nvGraphicFramePr>
          <p:cNvPr id="17" name="Diagrama 16"/>
          <p:cNvGraphicFramePr/>
          <p:nvPr>
            <p:extLst>
              <p:ext uri="{D42A27DB-BD31-4B8C-83A1-F6EECF244321}">
                <p14:modId xmlns:p14="http://schemas.microsoft.com/office/powerpoint/2010/main" val="2977009782"/>
              </p:ext>
            </p:extLst>
          </p:nvPr>
        </p:nvGraphicFramePr>
        <p:xfrm>
          <a:off x="2550448" y="1512768"/>
          <a:ext cx="6120680" cy="40764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Picture 2" descr="http://www.firepoliparches.com/images/logo_cnp_azul_g.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39894" y="1075039"/>
            <a:ext cx="1242000" cy="163670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https://pbs.twimg.com/profile_images/733575574476591105/kF1Rk_I2.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79269" y="3493915"/>
            <a:ext cx="1251875" cy="125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1323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70ED536F-580B-41F4-B85A-D05C7DF0A5F5}" type="slidenum">
              <a:rPr lang="es-ES" smtClean="0"/>
              <a:pPr/>
              <a:t>21</a:t>
            </a:fld>
            <a:endParaRPr lang="es-ES" dirty="0"/>
          </a:p>
        </p:txBody>
      </p:sp>
      <p:pic>
        <p:nvPicPr>
          <p:cNvPr id="5" name="Imagen 4"/>
          <p:cNvPicPr>
            <a:picLocks noChangeAspect="1"/>
          </p:cNvPicPr>
          <p:nvPr/>
        </p:nvPicPr>
        <p:blipFill>
          <a:blip r:embed="rId2"/>
          <a:stretch>
            <a:fillRect/>
          </a:stretch>
        </p:blipFill>
        <p:spPr>
          <a:xfrm>
            <a:off x="4397337" y="1763422"/>
            <a:ext cx="4629150" cy="3495675"/>
          </a:xfrm>
          <a:prstGeom prst="rect">
            <a:avLst/>
          </a:prstGeom>
        </p:spPr>
      </p:pic>
      <p:sp>
        <p:nvSpPr>
          <p:cNvPr id="6" name="11 Título"/>
          <p:cNvSpPr>
            <a:spLocks noGrp="1"/>
          </p:cNvSpPr>
          <p:nvPr>
            <p:ph type="title"/>
          </p:nvPr>
        </p:nvSpPr>
        <p:spPr>
          <a:xfrm>
            <a:off x="457200" y="188640"/>
            <a:ext cx="8229600" cy="1143000"/>
          </a:xfrm>
        </p:spPr>
        <p:txBody>
          <a:bodyPr>
            <a:normAutofit/>
          </a:bodyPr>
          <a:lstStyle/>
          <a:p>
            <a:r>
              <a:rPr lang="es-ES" sz="4400" dirty="0" smtClean="0">
                <a:solidFill>
                  <a:srgbClr val="0070C0"/>
                </a:solidFill>
                <a:latin typeface="+mj-lt"/>
              </a:rPr>
              <a:t>Dónde localizar más información</a:t>
            </a:r>
            <a:endParaRPr lang="es-ES" sz="4400" dirty="0">
              <a:solidFill>
                <a:srgbClr val="0070C0"/>
              </a:solidFill>
              <a:latin typeface="+mj-lt"/>
            </a:endParaRPr>
          </a:p>
        </p:txBody>
      </p:sp>
      <p:sp>
        <p:nvSpPr>
          <p:cNvPr id="8" name="5 Marcador de pie de página"/>
          <p:cNvSpPr>
            <a:spLocks noGrp="1"/>
          </p:cNvSpPr>
          <p:nvPr>
            <p:ph type="ftr" sz="quarter" idx="11"/>
          </p:nvPr>
        </p:nvSpPr>
        <p:spPr>
          <a:xfrm>
            <a:off x="2915816" y="6363040"/>
            <a:ext cx="3312368" cy="365125"/>
          </a:xfrm>
        </p:spPr>
        <p:txBody>
          <a:bodyPr/>
          <a:lstStyle/>
          <a:p>
            <a:pPr algn="ctr"/>
            <a:r>
              <a:rPr lang="es-ES" dirty="0"/>
              <a:t>Más información</a:t>
            </a:r>
          </a:p>
        </p:txBody>
      </p:sp>
      <p:sp>
        <p:nvSpPr>
          <p:cNvPr id="9" name="2 CuadroTexto"/>
          <p:cNvSpPr txBox="1"/>
          <p:nvPr/>
        </p:nvSpPr>
        <p:spPr>
          <a:xfrm>
            <a:off x="1187624" y="5598983"/>
            <a:ext cx="2203029"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www.osi.es</a:t>
            </a:r>
            <a:endParaRPr lang="es-ES" dirty="0">
              <a:solidFill>
                <a:srgbClr val="0070C0"/>
              </a:solidFill>
            </a:endParaRPr>
          </a:p>
        </p:txBody>
      </p:sp>
      <p:sp>
        <p:nvSpPr>
          <p:cNvPr id="10" name="10 CuadroTexto"/>
          <p:cNvSpPr txBox="1"/>
          <p:nvPr/>
        </p:nvSpPr>
        <p:spPr>
          <a:xfrm>
            <a:off x="5439693" y="5584443"/>
            <a:ext cx="2520325" cy="369332"/>
          </a:xfrm>
          <a:prstGeom prst="rect">
            <a:avLst/>
          </a:prstGeom>
          <a:noFill/>
        </p:spPr>
        <p:txBody>
          <a:bodyPr wrap="square" rtlCol="0">
            <a:spAutoFit/>
          </a:bodyPr>
          <a:lstStyle/>
          <a:p>
            <a:pPr algn="ctr"/>
            <a:r>
              <a:rPr lang="es-ES" dirty="0">
                <a:solidFill>
                  <a:srgbClr val="0070C0"/>
                </a:solidFill>
              </a:rPr>
              <a:t>https</a:t>
            </a:r>
            <a:r>
              <a:rPr lang="es-ES" dirty="0" smtClean="0">
                <a:solidFill>
                  <a:srgbClr val="0070C0"/>
                </a:solidFill>
              </a:rPr>
              <a:t>://www.is4k.es</a:t>
            </a:r>
            <a:endParaRPr lang="es-ES" dirty="0">
              <a:solidFill>
                <a:srgbClr val="0070C0"/>
              </a:solidFill>
            </a:endParaRPr>
          </a:p>
        </p:txBody>
      </p:sp>
      <p:pic>
        <p:nvPicPr>
          <p:cNvPr id="11" name="Picture 5">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2" r="8044"/>
          <a:stretch/>
        </p:blipFill>
        <p:spPr bwMode="auto">
          <a:xfrm>
            <a:off x="343656" y="1682388"/>
            <a:ext cx="3890963" cy="3735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87325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576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062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p:cNvSpPr>
            <a:spLocks noGrp="1"/>
          </p:cNvSpPr>
          <p:nvPr>
            <p:ph idx="1"/>
          </p:nvPr>
        </p:nvSpPr>
        <p:spPr>
          <a:xfrm>
            <a:off x="228600" y="4077073"/>
            <a:ext cx="8686800" cy="1080120"/>
          </a:xfrm>
        </p:spPr>
        <p:txBody>
          <a:bodyPr>
            <a:normAutofit fontScale="77500" lnSpcReduction="20000"/>
          </a:bodyPr>
          <a:lstStyle/>
          <a:p>
            <a:pPr marL="0" indent="0" algn="ctr">
              <a:buNone/>
            </a:pPr>
            <a:r>
              <a:rPr lang="es-ES" dirty="0" smtClean="0">
                <a:solidFill>
                  <a:srgbClr val="0070C0"/>
                </a:solidFill>
              </a:rPr>
              <a:t>“Todos </a:t>
            </a:r>
            <a:r>
              <a:rPr lang="es-ES" dirty="0">
                <a:solidFill>
                  <a:srgbClr val="0070C0"/>
                </a:solidFill>
              </a:rPr>
              <a:t>los niños y las niñas sin excepción tienen el derecho a ser protegidos de todas las formas de violencia y al desarrollo de todo su potencial de aprendizaje en un ambiente </a:t>
            </a:r>
            <a:r>
              <a:rPr lang="es-ES" dirty="0" smtClean="0">
                <a:solidFill>
                  <a:srgbClr val="0070C0"/>
                </a:solidFill>
              </a:rPr>
              <a:t>seguro” </a:t>
            </a:r>
          </a:p>
        </p:txBody>
      </p:sp>
      <p:sp>
        <p:nvSpPr>
          <p:cNvPr id="10" name="Marcador de número de diapositiva 9"/>
          <p:cNvSpPr>
            <a:spLocks noGrp="1"/>
          </p:cNvSpPr>
          <p:nvPr>
            <p:ph type="sldNum" sz="quarter" idx="12"/>
          </p:nvPr>
        </p:nvSpPr>
        <p:spPr>
          <a:prstGeom prst="rect">
            <a:avLst/>
          </a:prstGeom>
        </p:spPr>
        <p:txBody>
          <a:bodyPr/>
          <a:lstStyle/>
          <a:p>
            <a:pPr algn="r"/>
            <a:fld id="{132FADFE-3B8F-471C-ABF0-DBC7717ECBBC}" type="slidenum">
              <a:rPr lang="es-ES" sz="1200" smtClean="0">
                <a:solidFill>
                  <a:schemeClr val="bg1"/>
                </a:solidFill>
              </a:rPr>
              <a:pPr algn="r"/>
              <a:t>3</a:t>
            </a:fld>
            <a:endParaRPr lang="es-ES" sz="1200" dirty="0">
              <a:solidFill>
                <a:schemeClr val="bg1"/>
              </a:solidFill>
            </a:endParaRPr>
          </a:p>
        </p:txBody>
      </p:sp>
      <p:sp>
        <p:nvSpPr>
          <p:cNvPr id="9"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Introducción</a:t>
            </a:r>
            <a:endParaRPr lang="es-ES" sz="1200" b="1" dirty="0">
              <a:solidFill>
                <a:schemeClr val="bg1"/>
              </a:solidFill>
            </a:endParaRPr>
          </a:p>
        </p:txBody>
      </p:sp>
      <p:sp>
        <p:nvSpPr>
          <p:cNvPr id="4" name="CuadroTexto 3"/>
          <p:cNvSpPr txBox="1"/>
          <p:nvPr/>
        </p:nvSpPr>
        <p:spPr>
          <a:xfrm>
            <a:off x="973934" y="5433020"/>
            <a:ext cx="7437356" cy="369332"/>
          </a:xfrm>
          <a:prstGeom prst="rect">
            <a:avLst/>
          </a:prstGeom>
          <a:noFill/>
        </p:spPr>
        <p:txBody>
          <a:bodyPr wrap="none" rtlCol="0">
            <a:spAutoFit/>
          </a:bodyPr>
          <a:lstStyle/>
          <a:p>
            <a:pPr algn="ctr"/>
            <a:r>
              <a:rPr lang="es-ES" dirty="0"/>
              <a:t>Artículo 19 de la Convención de Naciones Unidas sobre los Derechos del </a:t>
            </a:r>
            <a:r>
              <a:rPr lang="es-ES" dirty="0" smtClean="0"/>
              <a:t>Niño</a:t>
            </a:r>
            <a:endParaRPr lang="es-ES" dirty="0"/>
          </a:p>
        </p:txBody>
      </p:sp>
      <p:pic>
        <p:nvPicPr>
          <p:cNvPr id="8" name="Imagen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98170" y="496236"/>
            <a:ext cx="4947659" cy="3298439"/>
          </a:xfrm>
          <a:prstGeom prst="rect">
            <a:avLst/>
          </a:prstGeom>
        </p:spPr>
      </p:pic>
    </p:spTree>
    <p:extLst>
      <p:ext uri="{BB962C8B-B14F-4D97-AF65-F5344CB8AC3E}">
        <p14:creationId xmlns:p14="http://schemas.microsoft.com/office/powerpoint/2010/main" val="3833815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323528" y="116632"/>
            <a:ext cx="8363272" cy="1143000"/>
          </a:xfrm>
        </p:spPr>
        <p:txBody>
          <a:bodyPr>
            <a:noAutofit/>
          </a:bodyPr>
          <a:lstStyle/>
          <a:p>
            <a:r>
              <a:rPr lang="es-ES" sz="4400" dirty="0" smtClean="0"/>
              <a:t>Qué es el </a:t>
            </a:r>
            <a:r>
              <a:rPr lang="es-ES" sz="4400" dirty="0" err="1" smtClean="0"/>
              <a:t>ciberbullying</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smtClean="0"/>
              <a:pPr/>
              <a:t>4</a:t>
            </a:fld>
            <a:endParaRPr lang="es-ES"/>
          </a:p>
        </p:txBody>
      </p:sp>
      <p:graphicFrame>
        <p:nvGraphicFramePr>
          <p:cNvPr id="10" name="Marcador de contenido 8"/>
          <p:cNvGraphicFramePr>
            <a:graphicFrameLocks/>
          </p:cNvGraphicFramePr>
          <p:nvPr>
            <p:extLst>
              <p:ext uri="{D42A27DB-BD31-4B8C-83A1-F6EECF244321}">
                <p14:modId xmlns:p14="http://schemas.microsoft.com/office/powerpoint/2010/main" val="4112832749"/>
              </p:ext>
            </p:extLst>
          </p:nvPr>
        </p:nvGraphicFramePr>
        <p:xfrm>
          <a:off x="179512" y="1340768"/>
          <a:ext cx="8640960" cy="48531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¿Qué es el </a:t>
            </a:r>
            <a:r>
              <a:rPr lang="es-ES" sz="1200" b="1" dirty="0" err="1" smtClean="0">
                <a:solidFill>
                  <a:schemeClr val="bg1"/>
                </a:solidFill>
              </a:rPr>
              <a:t>ciberbullying</a:t>
            </a:r>
            <a:r>
              <a:rPr lang="es-ES" sz="1200" b="1" dirty="0" smtClean="0">
                <a:solidFill>
                  <a:schemeClr val="bg1"/>
                </a:solidFill>
              </a:rPr>
              <a:t>?</a:t>
            </a:r>
            <a:endParaRPr lang="es-ES" sz="1200" b="1" dirty="0">
              <a:solidFill>
                <a:schemeClr val="bg1"/>
              </a:solidFill>
            </a:endParaRPr>
          </a:p>
        </p:txBody>
      </p:sp>
    </p:spTree>
    <p:extLst>
      <p:ext uri="{BB962C8B-B14F-4D97-AF65-F5344CB8AC3E}">
        <p14:creationId xmlns:p14="http://schemas.microsoft.com/office/powerpoint/2010/main" val="33808605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noAutofit/>
          </a:bodyPr>
          <a:lstStyle/>
          <a:p>
            <a:r>
              <a:rPr lang="es-ES" sz="4400" dirty="0"/>
              <a:t>Un ejemplo de </a:t>
            </a:r>
            <a:r>
              <a:rPr lang="es-ES" sz="4400" dirty="0" err="1"/>
              <a:t>ciberacoso</a:t>
            </a:r>
            <a:r>
              <a:rPr lang="es-ES" sz="4400" dirty="0"/>
              <a:t>… </a:t>
            </a:r>
            <a:r>
              <a:rPr lang="es-ES" sz="4400" dirty="0" smtClean="0"/>
              <a:t/>
            </a:r>
            <a:br>
              <a:rPr lang="es-ES" sz="4400" dirty="0" smtClean="0"/>
            </a:br>
            <a:r>
              <a:rPr lang="es-ES" sz="4400" dirty="0" smtClean="0"/>
              <a:t>¿Qué </a:t>
            </a:r>
            <a:r>
              <a:rPr lang="es-ES" sz="4400" dirty="0"/>
              <a:t>opinas sobre él</a:t>
            </a:r>
            <a:r>
              <a:rPr lang="es-ES" sz="4400" dirty="0" smtClean="0"/>
              <a:t>?</a:t>
            </a:r>
            <a:endParaRPr lang="es-ES" sz="4400" dirty="0"/>
          </a:p>
        </p:txBody>
      </p:sp>
      <p:sp>
        <p:nvSpPr>
          <p:cNvPr id="5" name="Marcador de número de diapositiva 4"/>
          <p:cNvSpPr>
            <a:spLocks noGrp="1"/>
          </p:cNvSpPr>
          <p:nvPr>
            <p:ph type="sldNum" sz="quarter" idx="12"/>
          </p:nvPr>
        </p:nvSpPr>
        <p:spPr/>
        <p:txBody>
          <a:bodyPr/>
          <a:lstStyle/>
          <a:p>
            <a:fld id="{132FADFE-3B8F-471C-ABF0-DBC7717ECBBC}" type="slidenum">
              <a:rPr lang="es-ES"/>
              <a:pPr/>
              <a:t>5</a:t>
            </a:fld>
            <a:endParaRPr lang="es-ES"/>
          </a:p>
        </p:txBody>
      </p:sp>
      <p:sp>
        <p:nvSpPr>
          <p:cNvPr id="6"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Ejemplos de ciberacoso</a:t>
            </a:r>
            <a:endParaRPr lang="es-ES" sz="1200" b="1" dirty="0">
              <a:solidFill>
                <a:schemeClr val="bg1"/>
              </a:solidFill>
            </a:endParaRPr>
          </a:p>
        </p:txBody>
      </p:sp>
      <p:pic>
        <p:nvPicPr>
          <p:cNvPr id="8" name="Imagen 7">
            <a:hlinkClick r:id="rId3"/>
          </p:cNvPr>
          <p:cNvPicPr>
            <a:picLocks noChangeAspect="1"/>
          </p:cNvPicPr>
          <p:nvPr/>
        </p:nvPicPr>
        <p:blipFill>
          <a:blip r:embed="rId4"/>
          <a:stretch>
            <a:fillRect/>
          </a:stretch>
        </p:blipFill>
        <p:spPr>
          <a:xfrm>
            <a:off x="2195736" y="2276872"/>
            <a:ext cx="4849738" cy="2709478"/>
          </a:xfrm>
          <a:prstGeom prst="rect">
            <a:avLst/>
          </a:prstGeom>
        </p:spPr>
      </p:pic>
      <p:pic>
        <p:nvPicPr>
          <p:cNvPr id="9" name="Picture 2" descr="http://www.steppinoutband.net/wp-content/uploads/2015/03/media_video_icon_pc_800_clr_4466.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45474" y="4664862"/>
            <a:ext cx="1006487" cy="1006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906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endParaRPr lang="es-ES"/>
          </a:p>
        </p:txBody>
      </p:sp>
      <p:sp>
        <p:nvSpPr>
          <p:cNvPr id="9" name="8 Marcador de contenido"/>
          <p:cNvSpPr>
            <a:spLocks noGrp="1"/>
          </p:cNvSpPr>
          <p:nvPr>
            <p:ph idx="1"/>
          </p:nvPr>
        </p:nvSpPr>
        <p:spPr/>
        <p:txBody>
          <a:bodyPr/>
          <a:lstStyle/>
          <a:p>
            <a:endParaRPr lang="es-ES"/>
          </a:p>
        </p:txBody>
      </p:sp>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6</a:t>
            </a:fld>
            <a:endParaRPr lang="es-ES" sz="120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a:solidFill>
                  <a:schemeClr val="bg1"/>
                </a:solidFill>
              </a:rPr>
              <a:t>Acoso y </a:t>
            </a:r>
            <a:r>
              <a:rPr lang="es-ES" sz="1200" b="1" dirty="0" smtClean="0">
                <a:solidFill>
                  <a:schemeClr val="bg1"/>
                </a:solidFill>
              </a:rPr>
              <a:t>ciberacoso</a:t>
            </a:r>
            <a:endParaRPr lang="es-ES" sz="1200" b="1" dirty="0">
              <a:solidFill>
                <a:schemeClr val="bg1"/>
              </a:solidFill>
            </a:endParaRPr>
          </a:p>
        </p:txBody>
      </p:sp>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1363"/>
            <a:ext cx="9144000" cy="6164385"/>
          </a:xfrm>
          <a:prstGeom prst="rect">
            <a:avLst/>
          </a:prstGeom>
        </p:spPr>
      </p:pic>
      <p:sp>
        <p:nvSpPr>
          <p:cNvPr id="10" name="Título 6"/>
          <p:cNvSpPr txBox="1">
            <a:spLocks/>
          </p:cNvSpPr>
          <p:nvPr/>
        </p:nvSpPr>
        <p:spPr>
          <a:xfrm>
            <a:off x="0" y="0"/>
            <a:ext cx="9144000" cy="1550715"/>
          </a:xfrm>
          <a:prstGeom prst="rect">
            <a:avLst/>
          </a:prstGeom>
          <a:solidFill>
            <a:schemeClr val="bg1"/>
          </a:solidFill>
        </p:spPr>
        <p:txBody>
          <a:bodyPr vert="horz" lIns="91440" tIns="45720" rIns="91440" bIns="45720" rtlCol="0" anchor="ctr">
            <a:noAutofit/>
          </a:bodyPr>
          <a:lstStyle>
            <a:lvl1pPr algn="ctr">
              <a:spcBef>
                <a:spcPct val="0"/>
              </a:spcBef>
              <a:buNone/>
              <a:defRPr sz="4400" b="1" i="1">
                <a:solidFill>
                  <a:schemeClr val="bg1">
                    <a:lumMod val="65000"/>
                  </a:schemeClr>
                </a:solidFill>
                <a:latin typeface="+mj-lt"/>
                <a:ea typeface="+mj-ea"/>
                <a:cs typeface="+mj-cs"/>
              </a:defRPr>
            </a:lvl1pPr>
          </a:lstStyle>
          <a:p>
            <a:r>
              <a:rPr lang="es-ES" b="0" i="0" dirty="0">
                <a:solidFill>
                  <a:srgbClr val="0070C0"/>
                </a:solidFill>
              </a:rPr>
              <a:t> </a:t>
            </a:r>
            <a:r>
              <a:rPr lang="es-ES" b="0" i="0" dirty="0" smtClean="0">
                <a:solidFill>
                  <a:srgbClr val="0070C0"/>
                </a:solidFill>
              </a:rPr>
              <a:t>Semejanzas y  diferencias </a:t>
            </a:r>
          </a:p>
          <a:p>
            <a:r>
              <a:rPr lang="es-ES" b="0" i="0" dirty="0" smtClean="0">
                <a:solidFill>
                  <a:srgbClr val="0070C0"/>
                </a:solidFill>
              </a:rPr>
              <a:t>entre </a:t>
            </a:r>
            <a:r>
              <a:rPr lang="es-ES" b="0" i="0" dirty="0">
                <a:solidFill>
                  <a:srgbClr val="0070C0"/>
                </a:solidFill>
              </a:rPr>
              <a:t>acoso y </a:t>
            </a:r>
            <a:r>
              <a:rPr lang="es-ES" b="0" i="0" dirty="0" smtClean="0">
                <a:solidFill>
                  <a:srgbClr val="0070C0"/>
                </a:solidFill>
              </a:rPr>
              <a:t>ciberacoso </a:t>
            </a:r>
            <a:endParaRPr lang="es-ES" b="0" i="0" dirty="0">
              <a:solidFill>
                <a:srgbClr val="0070C0"/>
              </a:solidFill>
            </a:endParaRPr>
          </a:p>
        </p:txBody>
      </p:sp>
    </p:spTree>
    <p:extLst>
      <p:ext uri="{BB962C8B-B14F-4D97-AF65-F5344CB8AC3E}">
        <p14:creationId xmlns:p14="http://schemas.microsoft.com/office/powerpoint/2010/main" val="885273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vert="horz" lIns="91440" tIns="45720" rIns="91440" bIns="45720" rtlCol="0" anchor="ctr">
            <a:noAutofit/>
          </a:bodyPr>
          <a:lstStyle/>
          <a:p>
            <a:r>
              <a:rPr lang="es-ES" sz="4400" dirty="0"/>
              <a:t>Características del </a:t>
            </a:r>
            <a:r>
              <a:rPr lang="es-ES" sz="4400" dirty="0" smtClean="0"/>
              <a:t>ciberacoso</a:t>
            </a:r>
            <a:endParaRPr lang="es-ES" sz="4400" dirty="0"/>
          </a:p>
        </p:txBody>
      </p:sp>
      <p:pic>
        <p:nvPicPr>
          <p:cNvPr id="9" name="Marcador de contenido 8"/>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bwMode="auto">
          <a:xfrm>
            <a:off x="539552" y="1776326"/>
            <a:ext cx="8229600" cy="1938944"/>
          </a:xfrm>
          <a:prstGeom prst="rect">
            <a:avLst/>
          </a:prstGeom>
          <a:noFill/>
          <a:ln>
            <a:noFill/>
          </a:ln>
        </p:spPr>
      </p:pic>
      <p:sp>
        <p:nvSpPr>
          <p:cNvPr id="5" name="Marcador de número de diapositiva 4"/>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7</a:t>
            </a:fld>
            <a:endParaRPr lang="es-ES" sz="1200">
              <a:solidFill>
                <a:schemeClr val="bg1"/>
              </a:solidFill>
            </a:endParaRPr>
          </a:p>
        </p:txBody>
      </p:sp>
      <p:sp>
        <p:nvSpPr>
          <p:cNvPr id="8"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Características</a:t>
            </a:r>
            <a:endParaRPr lang="es-ES" sz="1200" b="1" dirty="0">
              <a:solidFill>
                <a:schemeClr val="bg1"/>
              </a:solidFill>
            </a:endParaRPr>
          </a:p>
        </p:txBody>
      </p:sp>
      <p:sp>
        <p:nvSpPr>
          <p:cNvPr id="6" name="CuadroTexto 5"/>
          <p:cNvSpPr txBox="1"/>
          <p:nvPr/>
        </p:nvSpPr>
        <p:spPr>
          <a:xfrm>
            <a:off x="683568" y="4035093"/>
            <a:ext cx="3672408" cy="1477328"/>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smtClean="0">
                <a:solidFill>
                  <a:srgbClr val="0070C0"/>
                </a:solidFill>
              </a:rPr>
              <a:t>Efecto </a:t>
            </a:r>
            <a:r>
              <a:rPr lang="es-ES" b="1" dirty="0" err="1" smtClean="0">
                <a:solidFill>
                  <a:srgbClr val="0070C0"/>
                </a:solidFill>
              </a:rPr>
              <a:t>desinhibidor</a:t>
            </a:r>
            <a:r>
              <a:rPr lang="es-ES" b="1" dirty="0" smtClean="0">
                <a:solidFill>
                  <a:srgbClr val="0070C0"/>
                </a:solidFill>
              </a:rPr>
              <a:t>: </a:t>
            </a:r>
            <a:r>
              <a:rPr lang="es-ES" dirty="0" smtClean="0"/>
              <a:t>Se actúa </a:t>
            </a:r>
            <a:r>
              <a:rPr lang="es-ES" dirty="0"/>
              <a:t>de manera </a:t>
            </a:r>
            <a:r>
              <a:rPr lang="es-ES" dirty="0" smtClean="0"/>
              <a:t>impulsiva </a:t>
            </a:r>
            <a:r>
              <a:rPr lang="es-ES" dirty="0"/>
              <a:t>sin pensar en las </a:t>
            </a:r>
            <a:r>
              <a:rPr lang="es-ES" dirty="0" smtClean="0"/>
              <a:t>consecuencias</a:t>
            </a:r>
          </a:p>
          <a:p>
            <a:pPr marL="285750" indent="-285750" algn="just">
              <a:buClr>
                <a:srgbClr val="0070C0"/>
              </a:buClr>
              <a:buFont typeface="Arial" panose="020B0604020202020204" pitchFamily="34" charset="0"/>
              <a:buChar char="•"/>
            </a:pPr>
            <a:r>
              <a:rPr lang="es-ES" b="1" dirty="0" smtClean="0">
                <a:solidFill>
                  <a:srgbClr val="0070C0"/>
                </a:solidFill>
              </a:rPr>
              <a:t>Supuesto anonimato: </a:t>
            </a:r>
            <a:r>
              <a:rPr lang="es-ES" dirty="0" smtClean="0"/>
              <a:t>capacidad para </a:t>
            </a:r>
            <a:r>
              <a:rPr lang="es-ES" dirty="0"/>
              <a:t>ocultar la identidad </a:t>
            </a:r>
          </a:p>
        </p:txBody>
      </p:sp>
      <p:sp>
        <p:nvSpPr>
          <p:cNvPr id="2" name="CuadroTexto 1"/>
          <p:cNvSpPr txBox="1"/>
          <p:nvPr/>
        </p:nvSpPr>
        <p:spPr>
          <a:xfrm>
            <a:off x="4789004" y="4035093"/>
            <a:ext cx="3528392" cy="1754326"/>
          </a:xfrm>
          <a:prstGeom prst="rect">
            <a:avLst/>
          </a:prstGeom>
          <a:noFill/>
        </p:spPr>
        <p:txBody>
          <a:bodyPr wrap="square" rtlCol="0">
            <a:spAutoFit/>
          </a:bodyPr>
          <a:lstStyle/>
          <a:p>
            <a:pPr marL="285750" indent="-285750" algn="just">
              <a:buClr>
                <a:srgbClr val="0070C0"/>
              </a:buClr>
              <a:buFont typeface="Arial" panose="020B0604020202020204" pitchFamily="34" charset="0"/>
              <a:buChar char="•"/>
            </a:pPr>
            <a:r>
              <a:rPr lang="es-ES" b="1" dirty="0" err="1">
                <a:solidFill>
                  <a:srgbClr val="0070C0"/>
                </a:solidFill>
              </a:rPr>
              <a:t>Viralidad</a:t>
            </a:r>
            <a:r>
              <a:rPr lang="es-ES" b="1" dirty="0">
                <a:solidFill>
                  <a:srgbClr val="0070C0"/>
                </a:solidFill>
              </a:rPr>
              <a:t>:</a:t>
            </a:r>
            <a:r>
              <a:rPr lang="es-ES" dirty="0"/>
              <a:t> </a:t>
            </a:r>
            <a:r>
              <a:rPr lang="es-ES" b="1" dirty="0">
                <a:solidFill>
                  <a:srgbClr val="0070C0"/>
                </a:solidFill>
              </a:rPr>
              <a:t>extender un mensaje </a:t>
            </a:r>
            <a:r>
              <a:rPr lang="es-ES" dirty="0"/>
              <a:t>masivamente a una gran velocidad </a:t>
            </a:r>
          </a:p>
          <a:p>
            <a:pPr marL="285750" indent="-285750" algn="just">
              <a:buClr>
                <a:srgbClr val="0070C0"/>
              </a:buClr>
              <a:buFont typeface="Arial" panose="020B0604020202020204" pitchFamily="34" charset="0"/>
              <a:buChar char="•"/>
            </a:pPr>
            <a:r>
              <a:rPr lang="es-ES" b="1" dirty="0">
                <a:solidFill>
                  <a:srgbClr val="0070C0"/>
                </a:solidFill>
              </a:rPr>
              <a:t>Conexión permanente</a:t>
            </a:r>
            <a:r>
              <a:rPr lang="es-ES" dirty="0"/>
              <a:t>: 24 horas, 7 días de la semana</a:t>
            </a:r>
          </a:p>
          <a:p>
            <a:endParaRPr lang="es-ES" dirty="0"/>
          </a:p>
        </p:txBody>
      </p:sp>
    </p:spTree>
    <p:extLst>
      <p:ext uri="{BB962C8B-B14F-4D97-AF65-F5344CB8AC3E}">
        <p14:creationId xmlns:p14="http://schemas.microsoft.com/office/powerpoint/2010/main" val="360234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 de texto 2"/>
          <p:cNvSpPr txBox="1">
            <a:spLocks noChangeArrowheads="1"/>
          </p:cNvSpPr>
          <p:nvPr/>
        </p:nvSpPr>
        <p:spPr bwMode="auto">
          <a:xfrm>
            <a:off x="683568" y="3244334"/>
            <a:ext cx="1816347"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t" anchorCtr="0">
            <a:spAutoFit/>
          </a:bodyPr>
          <a:lstStyle/>
          <a:p>
            <a:pPr algn="ctr">
              <a:spcBef>
                <a:spcPts val="500"/>
              </a:spcBef>
              <a:spcAft>
                <a:spcPts val="500"/>
              </a:spcAft>
            </a:pPr>
            <a:r>
              <a:rPr lang="es-ES" b="1"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AGRESOR/A</a:t>
            </a:r>
          </a:p>
        </p:txBody>
      </p:sp>
      <p:sp>
        <p:nvSpPr>
          <p:cNvPr id="21" name="Título 1"/>
          <p:cNvSpPr>
            <a:spLocks noGrp="1"/>
          </p:cNvSpPr>
          <p:nvPr>
            <p:ph type="title"/>
          </p:nvPr>
        </p:nvSpPr>
        <p:spPr>
          <a:xfrm>
            <a:off x="504056" y="1133872"/>
            <a:ext cx="5436096" cy="1143000"/>
          </a:xfrm>
        </p:spPr>
        <p:txBody>
          <a:bodyPr>
            <a:noAutofit/>
          </a:bodyPr>
          <a:lstStyle/>
          <a:p>
            <a:pPr algn="l"/>
            <a:r>
              <a:rPr lang="es-ES" sz="4400" dirty="0"/>
              <a:t>Rol de las personas implicadas en el ciberacoso</a:t>
            </a:r>
          </a:p>
        </p:txBody>
      </p:sp>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8</a:t>
            </a:fld>
            <a:endParaRPr lang="es-ES" sz="1200">
              <a:solidFill>
                <a:schemeClr val="bg1"/>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Agresor/a y víctima</a:t>
            </a:r>
            <a:endParaRPr lang="es-ES" sz="1200" b="1" dirty="0">
              <a:solidFill>
                <a:schemeClr val="bg1"/>
              </a:solidFill>
            </a:endParaRPr>
          </a:p>
        </p:txBody>
      </p:sp>
      <p:pic>
        <p:nvPicPr>
          <p:cNvPr id="1026"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3635896" y="-24977"/>
            <a:ext cx="5112568" cy="6046266"/>
          </a:xfrm>
          <a:prstGeom prst="rect">
            <a:avLst/>
          </a:prstGeom>
          <a:noFill/>
          <a:ln w="9525">
            <a:noFill/>
            <a:miter lim="800000"/>
            <a:headEnd/>
            <a:tailEnd/>
          </a:ln>
        </p:spPr>
      </p:pic>
    </p:spTree>
    <p:extLst>
      <p:ext uri="{BB962C8B-B14F-4D97-AF65-F5344CB8AC3E}">
        <p14:creationId xmlns:p14="http://schemas.microsoft.com/office/powerpoint/2010/main" val="18234056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número de diapositiva 5"/>
          <p:cNvSpPr>
            <a:spLocks noGrp="1"/>
          </p:cNvSpPr>
          <p:nvPr>
            <p:ph type="sldNum" sz="quarter" idx="12"/>
          </p:nvPr>
        </p:nvSpPr>
        <p:spPr>
          <a:prstGeom prst="rect">
            <a:avLst/>
          </a:prstGeom>
        </p:spPr>
        <p:txBody>
          <a:bodyPr/>
          <a:lstStyle/>
          <a:p>
            <a:pPr algn="r"/>
            <a:fld id="{132FADFE-3B8F-471C-ABF0-DBC7717ECBBC}" type="slidenum">
              <a:rPr lang="es-ES" sz="1200">
                <a:solidFill>
                  <a:schemeClr val="bg1"/>
                </a:solidFill>
              </a:rPr>
              <a:pPr algn="r"/>
              <a:t>9</a:t>
            </a:fld>
            <a:endParaRPr lang="es-ES" sz="1200">
              <a:solidFill>
                <a:schemeClr val="bg1"/>
              </a:solidFill>
            </a:endParaRPr>
          </a:p>
        </p:txBody>
      </p:sp>
      <p:sp>
        <p:nvSpPr>
          <p:cNvPr id="14" name="4 Marcador de pie de página"/>
          <p:cNvSpPr txBox="1">
            <a:spLocks/>
          </p:cNvSpPr>
          <p:nvPr/>
        </p:nvSpPr>
        <p:spPr>
          <a:xfrm>
            <a:off x="2915816" y="6356350"/>
            <a:ext cx="3312368" cy="365125"/>
          </a:xfrm>
          <a:prstGeom prst="rect">
            <a:avLst/>
          </a:prstGeom>
        </p:spPr>
        <p:txBody>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ES" sz="1200" b="1" dirty="0" smtClean="0">
                <a:solidFill>
                  <a:schemeClr val="bg1"/>
                </a:solidFill>
              </a:rPr>
              <a:t>Agresor/a y víctima</a:t>
            </a:r>
            <a:endParaRPr lang="es-ES" sz="1200" b="1" dirty="0">
              <a:solidFill>
                <a:schemeClr val="bg1"/>
              </a:solidFill>
            </a:endParaRPr>
          </a:p>
        </p:txBody>
      </p:sp>
      <p:sp>
        <p:nvSpPr>
          <p:cNvPr id="12" name="Cuadro de texto 2"/>
          <p:cNvSpPr txBox="1">
            <a:spLocks noChangeArrowheads="1"/>
          </p:cNvSpPr>
          <p:nvPr/>
        </p:nvSpPr>
        <p:spPr bwMode="auto">
          <a:xfrm>
            <a:off x="755576" y="3193511"/>
            <a:ext cx="1675108" cy="369332"/>
          </a:xfrm>
          <a:prstGeom prst="rect">
            <a:avLst/>
          </a:prstGeom>
          <a:solidFill>
            <a:schemeClr val="tx2">
              <a:lumMod val="20000"/>
              <a:lumOff val="80000"/>
            </a:schemeClr>
          </a:solidFill>
          <a:ln w="9525">
            <a:solidFill>
              <a:srgbClr val="0070C0"/>
            </a:solidFill>
            <a:miter lim="800000"/>
            <a:headEnd/>
            <a:tailEnd/>
          </a:ln>
        </p:spPr>
        <p:txBody>
          <a:bodyPr rot="0" vert="horz" wrap="square" lIns="91440" tIns="45720" rIns="91440" bIns="45720" anchor="ctr" anchorCtr="0">
            <a:spAutoFit/>
          </a:bodyPr>
          <a:lstStyle/>
          <a:p>
            <a:pPr algn="ctr">
              <a:spcBef>
                <a:spcPts val="500"/>
              </a:spcBef>
              <a:spcAft>
                <a:spcPts val="500"/>
              </a:spcAft>
            </a:pPr>
            <a:r>
              <a:rPr lang="es-ES" b="1" dirty="0">
                <a:solidFill>
                  <a:srgbClr val="0070C0"/>
                </a:solidFill>
                <a:latin typeface="Calibri" panose="020F0502020204030204" pitchFamily="34" charset="0"/>
                <a:ea typeface="Calibri" panose="020F0502020204030204" pitchFamily="34" charset="0"/>
                <a:cs typeface="Calibri" panose="020F0502020204030204" pitchFamily="34" charset="0"/>
              </a:rPr>
              <a:t>VÍCTIMA</a:t>
            </a:r>
          </a:p>
        </p:txBody>
      </p:sp>
      <p:pic>
        <p:nvPicPr>
          <p:cNvPr id="2050" name="Picture 2"/>
          <p:cNvPicPr>
            <a:picLocks noChangeAspect="1" noChangeArrowheads="1"/>
          </p:cNvPicPr>
          <p:nvPr/>
        </p:nvPicPr>
        <p:blipFill>
          <a:blip r:embed="rId3" cstate="email">
            <a:clrChange>
              <a:clrFrom>
                <a:srgbClr val="FFFFFF"/>
              </a:clrFrom>
              <a:clrTo>
                <a:srgbClr val="FFFFFF">
                  <a:alpha val="0"/>
                </a:srgbClr>
              </a:clrTo>
            </a:clrChange>
          </a:blip>
          <a:srcRect/>
          <a:stretch>
            <a:fillRect/>
          </a:stretch>
        </p:blipFill>
        <p:spPr bwMode="auto">
          <a:xfrm>
            <a:off x="4067497" y="116632"/>
            <a:ext cx="4752975" cy="5924550"/>
          </a:xfrm>
          <a:prstGeom prst="rect">
            <a:avLst/>
          </a:prstGeom>
          <a:noFill/>
          <a:ln w="9525">
            <a:noFill/>
            <a:miter lim="800000"/>
            <a:headEnd/>
            <a:tailEnd/>
          </a:ln>
        </p:spPr>
      </p:pic>
      <p:sp>
        <p:nvSpPr>
          <p:cNvPr id="16" name="Título 1"/>
          <p:cNvSpPr>
            <a:spLocks noGrp="1"/>
          </p:cNvSpPr>
          <p:nvPr>
            <p:ph type="title"/>
          </p:nvPr>
        </p:nvSpPr>
        <p:spPr>
          <a:xfrm>
            <a:off x="504056" y="1133872"/>
            <a:ext cx="5436096" cy="1143000"/>
          </a:xfrm>
        </p:spPr>
        <p:txBody>
          <a:bodyPr>
            <a:noAutofit/>
          </a:bodyPr>
          <a:lstStyle/>
          <a:p>
            <a:pPr algn="l"/>
            <a:r>
              <a:rPr lang="es-ES" sz="4400" dirty="0"/>
              <a:t>Rol de las personas implicadas en el ciberacoso</a:t>
            </a:r>
          </a:p>
        </p:txBody>
      </p:sp>
    </p:spTree>
    <p:extLst>
      <p:ext uri="{BB962C8B-B14F-4D97-AF65-F5344CB8AC3E}">
        <p14:creationId xmlns:p14="http://schemas.microsoft.com/office/powerpoint/2010/main" val="2770928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936</Words>
  <Application>Microsoft Office PowerPoint</Application>
  <PresentationFormat>Presentación en pantalla (4:3)</PresentationFormat>
  <Paragraphs>150</Paragraphs>
  <Slides>23</Slides>
  <Notes>21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23</vt:i4>
      </vt:variant>
    </vt:vector>
  </HeadingPairs>
  <TitlesOfParts>
    <vt:vector size="28" baseType="lpstr">
      <vt:lpstr>Arial</vt:lpstr>
      <vt:lpstr>Calibri</vt:lpstr>
      <vt:lpstr>Times New Roman</vt:lpstr>
      <vt:lpstr>Trebuchet MS</vt:lpstr>
      <vt:lpstr>Tema de Office</vt:lpstr>
      <vt:lpstr> Ciberacoso escolar</vt:lpstr>
      <vt:lpstr>Objetivos</vt:lpstr>
      <vt:lpstr>Presentación de PowerPoint</vt:lpstr>
      <vt:lpstr>Qué es el ciberbullying</vt:lpstr>
      <vt:lpstr>Un ejemplo de ciberacoso…  ¿Qué opinas sobre él?</vt:lpstr>
      <vt:lpstr>Presentación de PowerPoint</vt:lpstr>
      <vt:lpstr>Características del ciberacoso</vt:lpstr>
      <vt:lpstr>Rol de las personas implicadas en el ciberacoso</vt:lpstr>
      <vt:lpstr>Rol de las personas implicadas en el ciberacoso</vt:lpstr>
      <vt:lpstr>Rol de las personas implicadas en el ciberacoso</vt:lpstr>
      <vt:lpstr>Ejemplos de ciberacoso</vt:lpstr>
      <vt:lpstr>Sexting, práctica de riesgo… antesala del ciberacoso</vt:lpstr>
      <vt:lpstr>Cómo prevenir el ciberacoso (I)</vt:lpstr>
      <vt:lpstr>Cómo prevenir el ciberacoso (II)</vt:lpstr>
      <vt:lpstr>Presentación de PowerPoint</vt:lpstr>
      <vt:lpstr>Presentación de PowerPoint</vt:lpstr>
      <vt:lpstr>Presentación de PowerPoint</vt:lpstr>
      <vt:lpstr>Buenas prácticas</vt:lpstr>
      <vt:lpstr>¡Tolerancia cero al ciberacoso!</vt:lpstr>
      <vt:lpstr>Líneas de denuncia y actuación</vt:lpstr>
      <vt:lpstr>Dónde localizar más información</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2016-08-31T06:26:15Z</dcterms:created>
  <dcterms:modified xsi:type="dcterms:W3CDTF">2017-03-29T11:35:19Z</dcterms:modified>
</cp:coreProperties>
</file>