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Lst>
  <p:sldSz cx="7772400" cy="10058400"/>
  <p:notesSz cx="6858000" cy="9144000"/>
  <p:embeddedFontLst>
    <p:embeddedFont>
      <p:font typeface="Eczar Semi-Bold" charset="1" panose="02000603040300000004"/>
      <p:regular r:id="rId7"/>
    </p:embeddedFont>
    <p:embeddedFont>
      <p:font typeface="Lora Bold" charset="1" panose="00000800000000000000"/>
      <p:regular r:id="rId8"/>
    </p:embeddedFont>
    <p:embeddedFont>
      <p:font typeface="Alice" charset="1" panose="00000500000000000000"/>
      <p:regular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12" Target="https://www.engineeringlabchina.com" TargetMode="External" Type="http://schemas.openxmlformats.org/officeDocument/2006/relationships/hyperlink"/><Relationship Id="rId13" Target="https://www.engineeringlabchina.com/cnc-mill-trainer" TargetMode="External" Type="http://schemas.openxmlformats.org/officeDocument/2006/relationships/hyperlink"/><Relationship Id="rId14" Target="https://www.engineeringlabchina.com/cnc-mill-trainer" TargetMode="External" Type="http://schemas.openxmlformats.org/officeDocument/2006/relationships/hyperlink"/><Relationship Id="rId15" Target="https://www.engineeringlabchina.com/cnc-lathe-trainer" TargetMode="External" Type="http://schemas.openxmlformats.org/officeDocument/2006/relationships/hyperlink"/><Relationship Id="rId16" Target="https://www.engineeringlabchina.com/cnc-plasma-cutting-machine" TargetMode="External" Type="http://schemas.openxmlformats.org/officeDocument/2006/relationships/hyperlink"/><Relationship Id="rId17" Target="https://www.engineeringlabchina.com/cnc-router-machine" TargetMode="External" Type="http://schemas.openxmlformats.org/officeDocument/2006/relationships/hyperlink"/><Relationship Id="rId18" Target="https://www.engineeringlabchina.com/flex-turn-cnc-lathe" TargetMode="External" Type="http://schemas.openxmlformats.org/officeDocument/2006/relationships/hyperlink"/><Relationship Id="rId19" Target="https://www.engineeringlabchina.com/miniature-lathe-machine" TargetMode="External" Type="http://schemas.openxmlformats.org/officeDocument/2006/relationships/hyperlink"/><Relationship Id="rId2" Target="../media/image1.png" Type="http://schemas.openxmlformats.org/officeDocument/2006/relationships/image"/><Relationship Id="rId20" Target="https://www.engineeringlabchina.com/precision-edm-machine" TargetMode="External" Type="http://schemas.openxmlformats.org/officeDocument/2006/relationships/hyperlink"/><Relationship Id="rId21" Target="https://www.engineeringlabchina.com/cnc-laser-cutting-machine" TargetMode="External" Type="http://schemas.openxmlformats.org/officeDocument/2006/relationships/hyperlink"/><Relationship Id="rId22" Target="https://www.engineeringlabchina.com/flexible-manufacturing-system" TargetMode="External" Type="http://schemas.openxmlformats.org/officeDocument/2006/relationships/hyperlink"/><Relationship Id="rId23" Target="https://www.engineeringlabchina.com/miniature-vertical-milling-machine" TargetMode="External" Type="http://schemas.openxmlformats.org/officeDocument/2006/relationships/hyperlink"/><Relationship Id="rId3" Target="../media/image2.svg" Type="http://schemas.openxmlformats.org/officeDocument/2006/relationships/image"/><Relationship Id="rId4" Target="../media/image3.jpe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254508" y="5660136"/>
            <a:ext cx="347472" cy="2308860"/>
            <a:chOff x="0" y="0"/>
            <a:chExt cx="347472" cy="2308860"/>
          </a:xfrm>
        </p:grpSpPr>
        <p:sp>
          <p:nvSpPr>
            <p:cNvPr name="Freeform 3" id="3"/>
            <p:cNvSpPr/>
            <p:nvPr/>
          </p:nvSpPr>
          <p:spPr>
            <a:xfrm flipH="false" flipV="false" rot="0">
              <a:off x="0" y="0"/>
              <a:ext cx="347472" cy="2308860"/>
            </a:xfrm>
            <a:custGeom>
              <a:avLst/>
              <a:gdLst/>
              <a:ahLst/>
              <a:cxnLst/>
              <a:rect r="r" b="b" t="t" l="l"/>
              <a:pathLst>
                <a:path h="2308860" w="347472">
                  <a:moveTo>
                    <a:pt x="0" y="0"/>
                  </a:moveTo>
                  <a:lnTo>
                    <a:pt x="347472" y="0"/>
                  </a:lnTo>
                  <a:lnTo>
                    <a:pt x="347472" y="2308860"/>
                  </a:lnTo>
                  <a:lnTo>
                    <a:pt x="0" y="2308860"/>
                  </a:lnTo>
                  <a:close/>
                </a:path>
              </a:pathLst>
            </a:custGeom>
            <a:solidFill>
              <a:srgbClr val="FFC000"/>
            </a:solidFill>
          </p:spPr>
        </p:sp>
      </p:grpSp>
      <p:grpSp>
        <p:nvGrpSpPr>
          <p:cNvPr name="Group 4" id="4"/>
          <p:cNvGrpSpPr>
            <a:grpSpLocks noChangeAspect="true"/>
          </p:cNvGrpSpPr>
          <p:nvPr/>
        </p:nvGrpSpPr>
        <p:grpSpPr>
          <a:xfrm rot="0">
            <a:off x="0" y="1350264"/>
            <a:ext cx="7772400" cy="4069080"/>
            <a:chOff x="0" y="0"/>
            <a:chExt cx="7772400" cy="4069080"/>
          </a:xfrm>
        </p:grpSpPr>
        <p:sp>
          <p:nvSpPr>
            <p:cNvPr name="Freeform 5" id="5"/>
            <p:cNvSpPr/>
            <p:nvPr/>
          </p:nvSpPr>
          <p:spPr>
            <a:xfrm flipH="false" flipV="false" rot="0">
              <a:off x="0" y="0"/>
              <a:ext cx="7772400" cy="4069080"/>
            </a:xfrm>
            <a:custGeom>
              <a:avLst/>
              <a:gdLst/>
              <a:ahLst/>
              <a:cxnLst/>
              <a:rect r="r" b="b" t="t" l="l"/>
              <a:pathLst>
                <a:path h="4069080" w="7772400">
                  <a:moveTo>
                    <a:pt x="0" y="0"/>
                  </a:moveTo>
                  <a:lnTo>
                    <a:pt x="7772400" y="0"/>
                  </a:lnTo>
                  <a:lnTo>
                    <a:pt x="7772400" y="4069080"/>
                  </a:lnTo>
                  <a:lnTo>
                    <a:pt x="0" y="4069080"/>
                  </a:lnTo>
                  <a:close/>
                </a:path>
              </a:pathLst>
            </a:custGeom>
            <a:solidFill>
              <a:srgbClr val="D8E2F3"/>
            </a:solidFill>
          </p:spPr>
        </p:sp>
      </p:grpSp>
      <p:grpSp>
        <p:nvGrpSpPr>
          <p:cNvPr name="Group 6" id="6"/>
          <p:cNvGrpSpPr>
            <a:grpSpLocks noChangeAspect="true"/>
          </p:cNvGrpSpPr>
          <p:nvPr/>
        </p:nvGrpSpPr>
        <p:grpSpPr>
          <a:xfrm rot="0">
            <a:off x="4049268" y="359664"/>
            <a:ext cx="3723132" cy="818388"/>
            <a:chOff x="0" y="0"/>
            <a:chExt cx="3723132" cy="818388"/>
          </a:xfrm>
        </p:grpSpPr>
        <p:sp>
          <p:nvSpPr>
            <p:cNvPr name="Freeform 7" id="7"/>
            <p:cNvSpPr/>
            <p:nvPr/>
          </p:nvSpPr>
          <p:spPr>
            <a:xfrm flipH="false" flipV="false" rot="0">
              <a:off x="0" y="0"/>
              <a:ext cx="3723132" cy="818388"/>
            </a:xfrm>
            <a:custGeom>
              <a:avLst/>
              <a:gdLst/>
              <a:ahLst/>
              <a:cxnLst/>
              <a:rect r="r" b="b" t="t" l="l"/>
              <a:pathLst>
                <a:path h="818388" w="3723132">
                  <a:moveTo>
                    <a:pt x="0" y="0"/>
                  </a:moveTo>
                  <a:lnTo>
                    <a:pt x="3723132" y="0"/>
                  </a:lnTo>
                  <a:lnTo>
                    <a:pt x="3723132" y="818388"/>
                  </a:lnTo>
                  <a:lnTo>
                    <a:pt x="0" y="818388"/>
                  </a:lnTo>
                  <a:close/>
                </a:path>
              </a:pathLst>
            </a:custGeom>
            <a:solidFill>
              <a:srgbClr val="000000"/>
            </a:solidFill>
          </p:spPr>
        </p:sp>
      </p:grpSp>
      <p:grpSp>
        <p:nvGrpSpPr>
          <p:cNvPr name="Group 8" id="8"/>
          <p:cNvGrpSpPr>
            <a:grpSpLocks noChangeAspect="true"/>
          </p:cNvGrpSpPr>
          <p:nvPr/>
        </p:nvGrpSpPr>
        <p:grpSpPr>
          <a:xfrm rot="0">
            <a:off x="0" y="9653016"/>
            <a:ext cx="7772400" cy="393192"/>
            <a:chOff x="0" y="0"/>
            <a:chExt cx="10363200" cy="524256"/>
          </a:xfrm>
        </p:grpSpPr>
        <p:sp>
          <p:nvSpPr>
            <p:cNvPr name="Freeform 9" id="9"/>
            <p:cNvSpPr/>
            <p:nvPr/>
          </p:nvSpPr>
          <p:spPr>
            <a:xfrm flipH="false" flipV="false" rot="0">
              <a:off x="0" y="0"/>
              <a:ext cx="10363200" cy="524256"/>
            </a:xfrm>
            <a:custGeom>
              <a:avLst/>
              <a:gdLst/>
              <a:ahLst/>
              <a:cxnLst/>
              <a:rect r="r" b="b" t="t" l="l"/>
              <a:pathLst>
                <a:path h="524256" w="10363200">
                  <a:moveTo>
                    <a:pt x="0" y="0"/>
                  </a:moveTo>
                  <a:lnTo>
                    <a:pt x="0" y="524256"/>
                  </a:lnTo>
                  <a:lnTo>
                    <a:pt x="10363200" y="524256"/>
                  </a:lnTo>
                  <a:lnTo>
                    <a:pt x="10363200" y="0"/>
                  </a:lnTo>
                  <a:close/>
                </a:path>
              </a:pathLst>
            </a:custGeom>
            <a:solidFill>
              <a:srgbClr val="FFC000"/>
            </a:solidFill>
            <a:ln w="12700">
              <a:solidFill>
                <a:srgbClr val="000000"/>
              </a:solidFill>
            </a:ln>
          </p:spPr>
        </p:sp>
      </p:grpSp>
      <p:sp>
        <p:nvSpPr>
          <p:cNvPr name="Freeform 10" id="10"/>
          <p:cNvSpPr/>
          <p:nvPr/>
        </p:nvSpPr>
        <p:spPr>
          <a:xfrm flipH="false" flipV="false" rot="0">
            <a:off x="6826244" y="8072628"/>
            <a:ext cx="720852" cy="1440180"/>
          </a:xfrm>
          <a:custGeom>
            <a:avLst/>
            <a:gdLst/>
            <a:ahLst/>
            <a:cxnLst/>
            <a:rect r="r" b="b" t="t" l="l"/>
            <a:pathLst>
              <a:path h="1440180" w="720852">
                <a:moveTo>
                  <a:pt x="0" y="0"/>
                </a:moveTo>
                <a:lnTo>
                  <a:pt x="720852" y="0"/>
                </a:lnTo>
                <a:lnTo>
                  <a:pt x="720852" y="1440180"/>
                </a:lnTo>
                <a:lnTo>
                  <a:pt x="0" y="144018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11" id="11"/>
          <p:cNvGrpSpPr>
            <a:grpSpLocks noChangeAspect="true"/>
          </p:cNvGrpSpPr>
          <p:nvPr/>
        </p:nvGrpSpPr>
        <p:grpSpPr>
          <a:xfrm rot="0">
            <a:off x="3569208" y="1537716"/>
            <a:ext cx="4020312" cy="3707892"/>
            <a:chOff x="0" y="0"/>
            <a:chExt cx="4020312" cy="3707892"/>
          </a:xfrm>
        </p:grpSpPr>
        <p:sp>
          <p:nvSpPr>
            <p:cNvPr name="Freeform 12" id="12"/>
            <p:cNvSpPr/>
            <p:nvPr/>
          </p:nvSpPr>
          <p:spPr>
            <a:xfrm flipH="false" flipV="false" rot="0">
              <a:off x="0" y="0"/>
              <a:ext cx="4020312" cy="3707892"/>
            </a:xfrm>
            <a:custGeom>
              <a:avLst/>
              <a:gdLst/>
              <a:ahLst/>
              <a:cxnLst/>
              <a:rect r="r" b="b" t="t" l="l"/>
              <a:pathLst>
                <a:path h="3707892" w="4020312">
                  <a:moveTo>
                    <a:pt x="0" y="0"/>
                  </a:moveTo>
                  <a:lnTo>
                    <a:pt x="4020312" y="0"/>
                  </a:lnTo>
                  <a:lnTo>
                    <a:pt x="4020312" y="3707892"/>
                  </a:lnTo>
                  <a:lnTo>
                    <a:pt x="0" y="3707892"/>
                  </a:lnTo>
                  <a:close/>
                </a:path>
              </a:pathLst>
            </a:custGeom>
            <a:solidFill>
              <a:srgbClr val="FFFFFF"/>
            </a:solidFill>
          </p:spPr>
        </p:sp>
      </p:grpSp>
      <p:grpSp>
        <p:nvGrpSpPr>
          <p:cNvPr name="Group 13" id="13"/>
          <p:cNvGrpSpPr>
            <a:grpSpLocks noChangeAspect="true"/>
          </p:cNvGrpSpPr>
          <p:nvPr/>
        </p:nvGrpSpPr>
        <p:grpSpPr>
          <a:xfrm rot="0">
            <a:off x="3758184" y="1650492"/>
            <a:ext cx="3617976" cy="3477768"/>
            <a:chOff x="0" y="0"/>
            <a:chExt cx="4823968" cy="4637024"/>
          </a:xfrm>
        </p:grpSpPr>
        <p:sp>
          <p:nvSpPr>
            <p:cNvPr name="Freeform 14" id="14"/>
            <p:cNvSpPr/>
            <p:nvPr/>
          </p:nvSpPr>
          <p:spPr>
            <a:xfrm flipH="false" flipV="false" rot="0">
              <a:off x="0" y="0"/>
              <a:ext cx="4823968" cy="4637024"/>
            </a:xfrm>
            <a:custGeom>
              <a:avLst/>
              <a:gdLst/>
              <a:ahLst/>
              <a:cxnLst/>
              <a:rect r="r" b="b" t="t" l="l"/>
              <a:pathLst>
                <a:path h="4637024" w="4823968">
                  <a:moveTo>
                    <a:pt x="0" y="0"/>
                  </a:moveTo>
                  <a:lnTo>
                    <a:pt x="0" y="4637024"/>
                  </a:lnTo>
                  <a:lnTo>
                    <a:pt x="4823968" y="4637024"/>
                  </a:lnTo>
                  <a:lnTo>
                    <a:pt x="4823968" y="0"/>
                  </a:lnTo>
                  <a:close/>
                </a:path>
              </a:pathLst>
            </a:custGeom>
            <a:blipFill>
              <a:blip r:embed="rId4"/>
              <a:stretch>
                <a:fillRect l="0" t="-2015" r="0" b="-2015"/>
              </a:stretch>
            </a:blipFill>
          </p:spPr>
        </p:sp>
      </p:grpSp>
      <p:sp>
        <p:nvSpPr>
          <p:cNvPr name="Freeform 15" id="15"/>
          <p:cNvSpPr/>
          <p:nvPr/>
        </p:nvSpPr>
        <p:spPr>
          <a:xfrm flipH="false" flipV="false" rot="0">
            <a:off x="259080" y="8103108"/>
            <a:ext cx="719328" cy="1440180"/>
          </a:xfrm>
          <a:custGeom>
            <a:avLst/>
            <a:gdLst/>
            <a:ahLst/>
            <a:cxnLst/>
            <a:rect r="r" b="b" t="t" l="l"/>
            <a:pathLst>
              <a:path h="1440180" w="719328">
                <a:moveTo>
                  <a:pt x="0" y="0"/>
                </a:moveTo>
                <a:lnTo>
                  <a:pt x="719328" y="0"/>
                </a:lnTo>
                <a:lnTo>
                  <a:pt x="719328" y="1440180"/>
                </a:lnTo>
                <a:lnTo>
                  <a:pt x="0" y="144018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6" id="16"/>
          <p:cNvSpPr/>
          <p:nvPr/>
        </p:nvSpPr>
        <p:spPr>
          <a:xfrm flipH="false" flipV="false" rot="0">
            <a:off x="-43320" y="4281552"/>
            <a:ext cx="3378961" cy="1137792"/>
          </a:xfrm>
          <a:custGeom>
            <a:avLst/>
            <a:gdLst/>
            <a:ahLst/>
            <a:cxnLst/>
            <a:rect r="r" b="b" t="t" l="l"/>
            <a:pathLst>
              <a:path h="1137792" w="3378961">
                <a:moveTo>
                  <a:pt x="0" y="0"/>
                </a:moveTo>
                <a:lnTo>
                  <a:pt x="3378961" y="0"/>
                </a:lnTo>
                <a:lnTo>
                  <a:pt x="3378961" y="1137792"/>
                </a:lnTo>
                <a:lnTo>
                  <a:pt x="0" y="113779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7" id="17"/>
          <p:cNvSpPr/>
          <p:nvPr/>
        </p:nvSpPr>
        <p:spPr>
          <a:xfrm flipH="false" flipV="false" rot="0">
            <a:off x="2247138" y="7543800"/>
            <a:ext cx="3375660" cy="2514600"/>
          </a:xfrm>
          <a:custGeom>
            <a:avLst/>
            <a:gdLst/>
            <a:ahLst/>
            <a:cxnLst/>
            <a:rect r="r" b="b" t="t" l="l"/>
            <a:pathLst>
              <a:path h="2514600" w="3375660">
                <a:moveTo>
                  <a:pt x="0" y="0"/>
                </a:moveTo>
                <a:lnTo>
                  <a:pt x="3375660" y="0"/>
                </a:lnTo>
                <a:lnTo>
                  <a:pt x="3375660" y="2514600"/>
                </a:lnTo>
                <a:lnTo>
                  <a:pt x="0" y="251460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18" id="18"/>
          <p:cNvSpPr/>
          <p:nvPr/>
        </p:nvSpPr>
        <p:spPr>
          <a:xfrm flipH="false" flipV="false" rot="0">
            <a:off x="507735" y="334018"/>
            <a:ext cx="2951231" cy="606795"/>
          </a:xfrm>
          <a:custGeom>
            <a:avLst/>
            <a:gdLst/>
            <a:ahLst/>
            <a:cxnLst/>
            <a:rect r="r" b="b" t="t" l="l"/>
            <a:pathLst>
              <a:path h="606795" w="2951231">
                <a:moveTo>
                  <a:pt x="0" y="0"/>
                </a:moveTo>
                <a:lnTo>
                  <a:pt x="2951231" y="0"/>
                </a:lnTo>
                <a:lnTo>
                  <a:pt x="2951231" y="606795"/>
                </a:lnTo>
                <a:lnTo>
                  <a:pt x="0" y="606795"/>
                </a:lnTo>
                <a:lnTo>
                  <a:pt x="0" y="0"/>
                </a:lnTo>
                <a:close/>
              </a:path>
            </a:pathLst>
          </a:custGeom>
          <a:blipFill>
            <a:blip r:embed="rId11"/>
            <a:stretch>
              <a:fillRect l="0" t="0" r="0" b="0"/>
            </a:stretch>
          </a:blipFill>
        </p:spPr>
      </p:sp>
      <p:sp>
        <p:nvSpPr>
          <p:cNvPr name="AutoShape 19" id="19"/>
          <p:cNvSpPr/>
          <p:nvPr/>
        </p:nvSpPr>
        <p:spPr>
          <a:xfrm>
            <a:off x="0" y="2085086"/>
            <a:ext cx="3292320" cy="0"/>
          </a:xfrm>
          <a:prstGeom prst="line">
            <a:avLst/>
          </a:prstGeom>
          <a:ln cap="flat" w="38100">
            <a:solidFill>
              <a:srgbClr val="000000"/>
            </a:solidFill>
            <a:prstDash val="solid"/>
            <a:headEnd type="none" len="sm" w="sm"/>
            <a:tailEnd type="none" len="sm" w="sm"/>
          </a:ln>
        </p:spPr>
      </p:sp>
      <p:sp>
        <p:nvSpPr>
          <p:cNvPr name="TextBox 20" id="20"/>
          <p:cNvSpPr txBox="true"/>
          <p:nvPr/>
        </p:nvSpPr>
        <p:spPr>
          <a:xfrm rot="0">
            <a:off x="682130" y="978790"/>
            <a:ext cx="2719685" cy="257174"/>
          </a:xfrm>
          <a:prstGeom prst="rect">
            <a:avLst/>
          </a:prstGeom>
        </p:spPr>
        <p:txBody>
          <a:bodyPr anchor="t" rtlCol="false" tIns="0" lIns="0" bIns="0" rIns="0">
            <a:spAutoFit/>
          </a:bodyPr>
          <a:lstStyle/>
          <a:p>
            <a:pPr algn="ctr">
              <a:lnSpc>
                <a:spcPts val="2100"/>
              </a:lnSpc>
              <a:spcBef>
                <a:spcPct val="0"/>
              </a:spcBef>
            </a:pPr>
            <a:r>
              <a:rPr lang="en-US" b="true" sz="1500">
                <a:solidFill>
                  <a:srgbClr val="806000"/>
                </a:solidFill>
                <a:latin typeface="Eczar Semi-Bold"/>
                <a:ea typeface="Eczar Semi-Bold"/>
                <a:cs typeface="Eczar Semi-Bold"/>
                <a:sym typeface="Eczar Semi-Bold"/>
                <a:hlinkClick r:id="rId12" tooltip="https://www.engineeringlabchina.com"/>
              </a:rPr>
              <a:t>www.engineeringlabchina.com</a:t>
            </a:r>
          </a:p>
        </p:txBody>
      </p:sp>
      <p:sp>
        <p:nvSpPr>
          <p:cNvPr name="TextBox 21" id="21"/>
          <p:cNvSpPr txBox="true"/>
          <p:nvPr/>
        </p:nvSpPr>
        <p:spPr>
          <a:xfrm rot="0">
            <a:off x="4049268" y="608840"/>
            <a:ext cx="3723132" cy="264160"/>
          </a:xfrm>
          <a:prstGeom prst="rect">
            <a:avLst/>
          </a:prstGeom>
        </p:spPr>
        <p:txBody>
          <a:bodyPr anchor="t" rtlCol="false" tIns="0" lIns="0" bIns="0" rIns="0">
            <a:spAutoFit/>
          </a:bodyPr>
          <a:lstStyle/>
          <a:p>
            <a:pPr algn="ctr">
              <a:lnSpc>
                <a:spcPts val="2239"/>
              </a:lnSpc>
              <a:spcBef>
                <a:spcPct val="0"/>
              </a:spcBef>
            </a:pPr>
            <a:r>
              <a:rPr lang="en-US" b="true" sz="1599">
                <a:solidFill>
                  <a:srgbClr val="FFFFFF"/>
                </a:solidFill>
                <a:latin typeface="Lora Bold"/>
                <a:ea typeface="Lora Bold"/>
                <a:cs typeface="Lora Bold"/>
                <a:sym typeface="Lora Bold"/>
              </a:rPr>
              <a:t>Manufacturers &amp; Suppliers (China)</a:t>
            </a:r>
          </a:p>
        </p:txBody>
      </p:sp>
      <p:sp>
        <p:nvSpPr>
          <p:cNvPr name="TextBox 22" id="22"/>
          <p:cNvSpPr txBox="true"/>
          <p:nvPr/>
        </p:nvSpPr>
        <p:spPr>
          <a:xfrm rot="0">
            <a:off x="254508" y="1401763"/>
            <a:ext cx="3081133" cy="575945"/>
          </a:xfrm>
          <a:prstGeom prst="rect">
            <a:avLst/>
          </a:prstGeom>
        </p:spPr>
        <p:txBody>
          <a:bodyPr anchor="t" rtlCol="false" tIns="0" lIns="0" bIns="0" rIns="0">
            <a:spAutoFit/>
          </a:bodyPr>
          <a:lstStyle/>
          <a:p>
            <a:pPr algn="l">
              <a:lnSpc>
                <a:spcPts val="2379"/>
              </a:lnSpc>
              <a:spcBef>
                <a:spcPct val="0"/>
              </a:spcBef>
            </a:pPr>
            <a:r>
              <a:rPr lang="en-US" b="true" sz="1699">
                <a:solidFill>
                  <a:srgbClr val="000000"/>
                </a:solidFill>
                <a:latin typeface="Lora Bold"/>
                <a:ea typeface="Lora Bold"/>
                <a:cs typeface="Lora Bold"/>
                <a:sym typeface="Lora Bold"/>
              </a:rPr>
              <a:t>CAD and CAM Laboratory Equipment Manufacturers</a:t>
            </a:r>
          </a:p>
        </p:txBody>
      </p:sp>
      <p:sp>
        <p:nvSpPr>
          <p:cNvPr name="TextBox 23" id="23"/>
          <p:cNvSpPr txBox="true"/>
          <p:nvPr/>
        </p:nvSpPr>
        <p:spPr>
          <a:xfrm rot="0">
            <a:off x="164840" y="2280667"/>
            <a:ext cx="3236976" cy="1915160"/>
          </a:xfrm>
          <a:prstGeom prst="rect">
            <a:avLst/>
          </a:prstGeom>
        </p:spPr>
        <p:txBody>
          <a:bodyPr anchor="t" rtlCol="false" tIns="0" lIns="0" bIns="0" rIns="0">
            <a:spAutoFit/>
          </a:bodyPr>
          <a:lstStyle/>
          <a:p>
            <a:pPr algn="l" marL="237489" indent="-118744" lvl="1">
              <a:lnSpc>
                <a:spcPts val="1539"/>
              </a:lnSpc>
              <a:buFont typeface="Arial"/>
              <a:buChar char="•"/>
            </a:pPr>
            <a:r>
              <a:rPr lang="en-US" sz="1099">
                <a:solidFill>
                  <a:srgbClr val="000000"/>
                </a:solidFill>
                <a:latin typeface="Alice"/>
                <a:ea typeface="Alice"/>
                <a:cs typeface="Alice"/>
                <a:sym typeface="Alice"/>
                <a:hlinkClick r:id="rId13" tooltip="https://www.engineeringlabchina.com/cnc-mill-trainer"/>
              </a:rPr>
              <a:t>CNC MIL</a:t>
            </a:r>
            <a:r>
              <a:rPr lang="en-US" sz="1099">
                <a:solidFill>
                  <a:srgbClr val="000000"/>
                </a:solidFill>
                <a:latin typeface="Alice"/>
                <a:ea typeface="Alice"/>
                <a:cs typeface="Alice"/>
                <a:sym typeface="Alice"/>
                <a:hlinkClick r:id="rId14" tooltip="https://www.engineeringlabchina.com/cnc-mill-trainer"/>
              </a:rPr>
              <a:t>l Trainer</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15" tooltip="https://www.engineeringlabchina.com/cnc-lathe-trainer"/>
              </a:rPr>
              <a:t>CNC LATHE TRAINER</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16" tooltip="https://www.engineeringlabchina.com/cnc-plasma-cutting-machine"/>
              </a:rPr>
              <a:t>CNC PLASMA CUTTING MACHINE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17" tooltip="https://www.engineeringlabchina.com/cnc-router-machine"/>
              </a:rPr>
              <a:t>CNC ROUTER MACHINE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18" tooltip="https://www.engineeringlabchina.com/flex-turn-cnc-lathe"/>
              </a:rPr>
              <a:t>FLEX TURN CNC LATHE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19" tooltip="https://www.engineeringlabchina.com/miniature-lathe-machine"/>
              </a:rPr>
              <a:t>MINIATURE LATHE MACHINE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20" tooltip="https://www.engineeringlabchina.com/precision-edm-machine"/>
              </a:rPr>
              <a:t>PRECISION EDM MACHINE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21" tooltip="https://www.engineeringlabchina.com/cnc-laser-cutting-machine"/>
              </a:rPr>
              <a:t>CNC LASER CUTTING MACHINE</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22" tooltip="https://www.engineeringlabchina.com/flexible-manufacturing-system"/>
              </a:rPr>
              <a:t>FLEXIBLE MANUFACTURING SYSTEM</a:t>
            </a:r>
          </a:p>
          <a:p>
            <a:pPr algn="l" marL="237489" indent="-118744" lvl="1">
              <a:lnSpc>
                <a:spcPts val="1539"/>
              </a:lnSpc>
              <a:buFont typeface="Arial"/>
              <a:buChar char="•"/>
            </a:pPr>
            <a:r>
              <a:rPr lang="en-US" sz="1099">
                <a:solidFill>
                  <a:srgbClr val="000000"/>
                </a:solidFill>
                <a:latin typeface="Alice"/>
                <a:ea typeface="Alice"/>
                <a:cs typeface="Alice"/>
                <a:sym typeface="Alice"/>
                <a:hlinkClick r:id="rId23" tooltip="https://www.engineeringlabchina.com/miniature-vertical-milling-machine"/>
              </a:rPr>
              <a:t>MINIATURE VERTICAL MILLING MACHINE</a:t>
            </a:r>
          </a:p>
        </p:txBody>
      </p:sp>
      <p:sp>
        <p:nvSpPr>
          <p:cNvPr name="TextBox 24" id="24"/>
          <p:cNvSpPr txBox="true"/>
          <p:nvPr/>
        </p:nvSpPr>
        <p:spPr>
          <a:xfrm rot="0">
            <a:off x="764029" y="5686044"/>
            <a:ext cx="6760207" cy="1736090"/>
          </a:xfrm>
          <a:prstGeom prst="rect">
            <a:avLst/>
          </a:prstGeom>
        </p:spPr>
        <p:txBody>
          <a:bodyPr anchor="t" rtlCol="false" tIns="0" lIns="0" bIns="0" rIns="0">
            <a:spAutoFit/>
          </a:bodyPr>
          <a:lstStyle/>
          <a:p>
            <a:pPr algn="just">
              <a:lnSpc>
                <a:spcPts val="1960"/>
              </a:lnSpc>
              <a:spcBef>
                <a:spcPct val="0"/>
              </a:spcBef>
            </a:pPr>
            <a:r>
              <a:rPr lang="en-US" sz="1400">
                <a:solidFill>
                  <a:srgbClr val="000000"/>
                </a:solidFill>
                <a:latin typeface="Alice"/>
                <a:ea typeface="Alice"/>
                <a:cs typeface="Alice"/>
                <a:sym typeface="Alice"/>
              </a:rPr>
              <a:t>S</a:t>
            </a:r>
            <a:r>
              <a:rPr lang="en-US" sz="1400">
                <a:solidFill>
                  <a:srgbClr val="000000"/>
                </a:solidFill>
                <a:latin typeface="Alice"/>
                <a:ea typeface="Alice"/>
                <a:cs typeface="Alice"/>
                <a:sym typeface="Alice"/>
              </a:rPr>
              <a:t>electing the right CAD and CAM laboratory equipment manufacturer is crucial for precision, performance, and long-term value. ENGINEERING LAB CHINA stands out as a trusted name, offering cutting-edge technology, durable equipment, and expert support.</a:t>
            </a:r>
          </a:p>
          <a:p>
            <a:pPr algn="just">
              <a:lnSpc>
                <a:spcPts val="1960"/>
              </a:lnSpc>
              <a:spcBef>
                <a:spcPct val="0"/>
              </a:spcBef>
            </a:pPr>
            <a:r>
              <a:rPr lang="en-US" sz="1400">
                <a:solidFill>
                  <a:srgbClr val="000000"/>
                </a:solidFill>
                <a:latin typeface="Alice"/>
                <a:ea typeface="Alice"/>
                <a:cs typeface="Alice"/>
                <a:sym typeface="Alice"/>
              </a:rPr>
              <a:t>we offer a comprehensive range of products that is the best suitable according to your needs. Get the lab equipment as per industry standards that are designed from excellent raw materials and the latest technology for better results.</a:t>
            </a:r>
          </a:p>
        </p:txBody>
      </p:sp>
      <p:sp>
        <p:nvSpPr>
          <p:cNvPr name="TextBox 25" id="25"/>
          <p:cNvSpPr txBox="true"/>
          <p:nvPr/>
        </p:nvSpPr>
        <p:spPr>
          <a:xfrm rot="0">
            <a:off x="764029" y="7525639"/>
            <a:ext cx="2571612" cy="264160"/>
          </a:xfrm>
          <a:prstGeom prst="rect">
            <a:avLst/>
          </a:prstGeom>
        </p:spPr>
        <p:txBody>
          <a:bodyPr anchor="t" rtlCol="false" tIns="0" lIns="0" bIns="0" rIns="0">
            <a:spAutoFit/>
          </a:bodyPr>
          <a:lstStyle/>
          <a:p>
            <a:pPr algn="l">
              <a:lnSpc>
                <a:spcPts val="2239"/>
              </a:lnSpc>
              <a:spcBef>
                <a:spcPct val="0"/>
              </a:spcBef>
            </a:pPr>
            <a:r>
              <a:rPr lang="en-US" b="true" sz="1599">
                <a:solidFill>
                  <a:srgbClr val="000000"/>
                </a:solidFill>
                <a:latin typeface="Lora Bold"/>
                <a:ea typeface="Lora Bold"/>
                <a:cs typeface="Lora Bold"/>
                <a:sym typeface="Lora Bold"/>
              </a:rPr>
              <a:t>To know more visit at:</a:t>
            </a:r>
          </a:p>
        </p:txBody>
      </p:sp>
      <p:sp>
        <p:nvSpPr>
          <p:cNvPr name="TextBox 26" id="26"/>
          <p:cNvSpPr txBox="true"/>
          <p:nvPr/>
        </p:nvSpPr>
        <p:spPr>
          <a:xfrm rot="0">
            <a:off x="777240" y="7819644"/>
            <a:ext cx="6746996" cy="540385"/>
          </a:xfrm>
          <a:prstGeom prst="rect">
            <a:avLst/>
          </a:prstGeom>
        </p:spPr>
        <p:txBody>
          <a:bodyPr anchor="t" rtlCol="false" tIns="0" lIns="0" bIns="0" rIns="0">
            <a:spAutoFit/>
          </a:bodyPr>
          <a:lstStyle/>
          <a:p>
            <a:pPr algn="l">
              <a:lnSpc>
                <a:spcPts val="2239"/>
              </a:lnSpc>
              <a:spcBef>
                <a:spcPct val="0"/>
              </a:spcBef>
            </a:pPr>
            <a:r>
              <a:rPr lang="en-US" b="true" sz="1599" u="sng">
                <a:solidFill>
                  <a:srgbClr val="004AAD"/>
                </a:solidFill>
                <a:latin typeface="Lora Bold"/>
                <a:ea typeface="Lora Bold"/>
                <a:cs typeface="Lora Bold"/>
                <a:sym typeface="Lora Bold"/>
              </a:rPr>
              <a:t>https://www.engineeringlabchina.com/mechanical-engineering-lab-equipment/cad-and-cam-laboratory-equipment</a:t>
            </a:r>
          </a:p>
        </p:txBody>
      </p:sp>
      <p:sp>
        <p:nvSpPr>
          <p:cNvPr name="TextBox 27" id="27"/>
          <p:cNvSpPr txBox="true"/>
          <p:nvPr/>
        </p:nvSpPr>
        <p:spPr>
          <a:xfrm rot="0">
            <a:off x="1137676" y="8479156"/>
            <a:ext cx="5529299" cy="540385"/>
          </a:xfrm>
          <a:prstGeom prst="rect">
            <a:avLst/>
          </a:prstGeom>
        </p:spPr>
        <p:txBody>
          <a:bodyPr anchor="t" rtlCol="false" tIns="0" lIns="0" bIns="0" rIns="0">
            <a:spAutoFit/>
          </a:bodyPr>
          <a:lstStyle/>
          <a:p>
            <a:pPr algn="ctr">
              <a:lnSpc>
                <a:spcPts val="2239"/>
              </a:lnSpc>
              <a:spcBef>
                <a:spcPct val="0"/>
              </a:spcBef>
            </a:pPr>
            <a:r>
              <a:rPr lang="en-US" b="true" sz="1599">
                <a:solidFill>
                  <a:srgbClr val="806000"/>
                </a:solidFill>
                <a:latin typeface="Lora Bold"/>
                <a:ea typeface="Lora Bold"/>
                <a:cs typeface="Lora Bold"/>
                <a:sym typeface="Lora Bold"/>
              </a:rPr>
              <a:t>ENGINEERING LAB CHINA - Vocational &amp; Engineering Teaching and Training Equipments</a:t>
            </a:r>
          </a:p>
        </p:txBody>
      </p:sp>
      <p:sp>
        <p:nvSpPr>
          <p:cNvPr name="TextBox 28" id="28"/>
          <p:cNvSpPr txBox="true"/>
          <p:nvPr/>
        </p:nvSpPr>
        <p:spPr>
          <a:xfrm rot="0">
            <a:off x="1170318" y="9069451"/>
            <a:ext cx="5529299" cy="495300"/>
          </a:xfrm>
          <a:prstGeom prst="rect">
            <a:avLst/>
          </a:prstGeom>
        </p:spPr>
        <p:txBody>
          <a:bodyPr anchor="t" rtlCol="false" tIns="0" lIns="0" bIns="0" rIns="0">
            <a:spAutoFit/>
          </a:bodyPr>
          <a:lstStyle/>
          <a:p>
            <a:pPr algn="ctr">
              <a:lnSpc>
                <a:spcPts val="2099"/>
              </a:lnSpc>
            </a:pPr>
            <a:r>
              <a:rPr lang="en-US" sz="1499" b="true">
                <a:solidFill>
                  <a:srgbClr val="000000"/>
                </a:solidFill>
                <a:latin typeface="Lora Bold"/>
                <a:ea typeface="Lora Bold"/>
                <a:cs typeface="Lora Bold"/>
                <a:sym typeface="Lora Bold"/>
              </a:rPr>
              <a:t>For More Information Email Us:</a:t>
            </a:r>
          </a:p>
          <a:p>
            <a:pPr algn="ctr">
              <a:lnSpc>
                <a:spcPts val="2099"/>
              </a:lnSpc>
              <a:spcBef>
                <a:spcPct val="0"/>
              </a:spcBef>
            </a:pPr>
            <a:r>
              <a:rPr lang="en-US" b="true" sz="1499">
                <a:solidFill>
                  <a:srgbClr val="525252"/>
                </a:solidFill>
                <a:latin typeface="Lora Bold"/>
                <a:ea typeface="Lora Bold"/>
                <a:cs typeface="Lora Bold"/>
                <a:sym typeface="Lora Bold"/>
              </a:rPr>
              <a:t>sales@engineeringlabchina.com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DAGkmBbj1l0</dc:identifier>
  <dcterms:modified xsi:type="dcterms:W3CDTF">2011-08-01T06:04:30Z</dcterms:modified>
  <cp:revision>1</cp:revision>
  <dc:title>CAD and CAM Laboratory Equipment Manufacturers</dc:title>
</cp:coreProperties>
</file>